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Lora" charset="1" panose="00000500000000000000"/>
      <p:regular r:id="rId45"/>
    </p:embeddedFont>
    <p:embeddedFont>
      <p:font typeface="Lora Bold" charset="1" panose="00000800000000000000"/>
      <p:regular r:id="rId46"/>
    </p:embeddedFont>
    <p:embeddedFont>
      <p:font typeface="Montserrat Bold" charset="1" panose="00000800000000000000"/>
      <p:regular r:id="rId47"/>
    </p:embeddedFont>
    <p:embeddedFont>
      <p:font typeface="Shrikhand" charset="1" panose="020000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295985" y="-670447"/>
            <a:ext cx="18583985" cy="12379428"/>
          </a:xfrm>
          <a:custGeom>
            <a:avLst/>
            <a:gdLst/>
            <a:ahLst/>
            <a:cxnLst/>
            <a:rect r="r" b="b" t="t" l="l"/>
            <a:pathLst>
              <a:path h="12379428" w="18583985">
                <a:moveTo>
                  <a:pt x="0" y="0"/>
                </a:moveTo>
                <a:lnTo>
                  <a:pt x="18583985" y="0"/>
                </a:lnTo>
                <a:lnTo>
                  <a:pt x="18583985" y="12379428"/>
                </a:lnTo>
                <a:lnTo>
                  <a:pt x="0" y="12379428"/>
                </a:lnTo>
                <a:lnTo>
                  <a:pt x="0" y="0"/>
                </a:lnTo>
                <a:close/>
              </a:path>
            </a:pathLst>
          </a:custGeom>
          <a:blipFill>
            <a:blip r:embed="rId2"/>
            <a:stretch>
              <a:fillRect l="0" t="0" r="0" b="0"/>
            </a:stretch>
          </a:blipFill>
        </p:spPr>
      </p:sp>
      <p:sp>
        <p:nvSpPr>
          <p:cNvPr name="TextBox 3" id="3"/>
          <p:cNvSpPr txBox="true"/>
          <p:nvPr/>
        </p:nvSpPr>
        <p:spPr>
          <a:xfrm rot="0">
            <a:off x="1636292" y="1535621"/>
            <a:ext cx="13855346" cy="6591301"/>
          </a:xfrm>
          <a:prstGeom prst="rect">
            <a:avLst/>
          </a:prstGeom>
        </p:spPr>
        <p:txBody>
          <a:bodyPr anchor="t" rtlCol="false" tIns="0" lIns="0" bIns="0" rIns="0">
            <a:spAutoFit/>
          </a:bodyPr>
          <a:lstStyle/>
          <a:p>
            <a:pPr algn="l">
              <a:lnSpc>
                <a:spcPts val="7499"/>
              </a:lnSpc>
            </a:pPr>
            <a:r>
              <a:rPr lang="en-US" sz="5999" spc="-119">
                <a:solidFill>
                  <a:srgbClr val="FFFFFF"/>
                </a:solidFill>
                <a:latin typeface="Lora"/>
                <a:ea typeface="Lora"/>
                <a:cs typeface="Lora"/>
                <a:sym typeface="Lora"/>
              </a:rPr>
              <a:t>NAME :  Aavani Rajesh Perumbessi </a:t>
            </a:r>
          </a:p>
          <a:p>
            <a:pPr algn="l">
              <a:lnSpc>
                <a:spcPts val="7499"/>
              </a:lnSpc>
            </a:pPr>
          </a:p>
          <a:p>
            <a:pPr algn="l">
              <a:lnSpc>
                <a:spcPts val="7499"/>
              </a:lnSpc>
            </a:pPr>
            <a:r>
              <a:rPr lang="en-US" sz="5999" spc="-119">
                <a:solidFill>
                  <a:srgbClr val="FFFFFF"/>
                </a:solidFill>
                <a:latin typeface="Lora"/>
                <a:ea typeface="Lora"/>
                <a:cs typeface="Lora"/>
                <a:sym typeface="Lora"/>
              </a:rPr>
              <a:t>Cohort : Mark Zuckerberg</a:t>
            </a:r>
          </a:p>
          <a:p>
            <a:pPr algn="l">
              <a:lnSpc>
                <a:spcPts val="7499"/>
              </a:lnSpc>
            </a:pPr>
          </a:p>
          <a:p>
            <a:pPr algn="l">
              <a:lnSpc>
                <a:spcPts val="7499"/>
              </a:lnSpc>
            </a:pPr>
            <a:r>
              <a:rPr lang="en-US" sz="5999" spc="-119">
                <a:solidFill>
                  <a:srgbClr val="FFFFFF"/>
                </a:solidFill>
                <a:latin typeface="Lora"/>
                <a:ea typeface="Lora"/>
                <a:cs typeface="Lora"/>
                <a:sym typeface="Lora"/>
              </a:rPr>
              <a:t>Roll no : 1500</a:t>
            </a:r>
          </a:p>
          <a:p>
            <a:pPr algn="l">
              <a:lnSpc>
                <a:spcPts val="7499"/>
              </a:lnSpc>
            </a:pPr>
          </a:p>
          <a:p>
            <a:pPr algn="l">
              <a:lnSpc>
                <a:spcPts val="7499"/>
              </a:lnSpc>
              <a:spcBef>
                <a:spcPct val="0"/>
              </a:spcBef>
            </a:pPr>
            <a:r>
              <a:rPr lang="en-US" sz="5999" spc="-119">
                <a:solidFill>
                  <a:srgbClr val="FFFFFF"/>
                </a:solidFill>
                <a:latin typeface="Lora"/>
                <a:ea typeface="Lora"/>
                <a:cs typeface="Lora"/>
                <a:sym typeface="Lora"/>
              </a:rPr>
              <a:t>Assessment 3 </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071013"/>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2714758" y="4704194"/>
            <a:ext cx="7421286" cy="878613"/>
          </a:xfrm>
          <a:prstGeom prst="rect">
            <a:avLst/>
          </a:prstGeom>
        </p:spPr>
        <p:txBody>
          <a:bodyPr anchor="t" rtlCol="false" tIns="0" lIns="0" bIns="0" rIns="0">
            <a:spAutoFit/>
          </a:bodyPr>
          <a:lstStyle/>
          <a:p>
            <a:pPr algn="just" marL="0" indent="0" lvl="0">
              <a:lnSpc>
                <a:spcPts val="7044"/>
              </a:lnSpc>
            </a:pPr>
            <a:r>
              <a:rPr lang="en-US" b="true" sz="5635" spc="-112">
                <a:solidFill>
                  <a:srgbClr val="FEFEFE"/>
                </a:solidFill>
                <a:latin typeface="Montserrat Bold"/>
                <a:ea typeface="Montserrat Bold"/>
                <a:cs typeface="Montserrat Bold"/>
                <a:sym typeface="Montserrat Bold"/>
              </a:rPr>
              <a:t>PROGRAMMABILITY</a:t>
            </a:r>
          </a:p>
        </p:txBody>
      </p:sp>
      <p:sp>
        <p:nvSpPr>
          <p:cNvPr name="TextBox 6" id="6"/>
          <p:cNvSpPr txBox="true"/>
          <p:nvPr/>
        </p:nvSpPr>
        <p:spPr>
          <a:xfrm rot="0">
            <a:off x="2762214" y="-152400"/>
            <a:ext cx="15202555" cy="9451975"/>
          </a:xfrm>
          <a:prstGeom prst="rect">
            <a:avLst/>
          </a:prstGeom>
        </p:spPr>
        <p:txBody>
          <a:bodyPr anchor="t" rtlCol="false" tIns="0" lIns="0" bIns="0" rIns="0">
            <a:spAutoFit/>
          </a:bodyPr>
          <a:lstStyle/>
          <a:p>
            <a:pPr algn="just">
              <a:lnSpc>
                <a:spcPts val="5775"/>
              </a:lnSpc>
            </a:pPr>
          </a:p>
          <a:p>
            <a:pPr algn="just">
              <a:lnSpc>
                <a:spcPts val="6104"/>
              </a:lnSpc>
            </a:pPr>
          </a:p>
          <a:p>
            <a:pPr algn="just" marL="755651" indent="-377825" lvl="1">
              <a:lnSpc>
                <a:spcPts val="5775"/>
              </a:lnSpc>
              <a:buFont typeface="Arial"/>
              <a:buChar char="•"/>
            </a:pPr>
            <a:r>
              <a:rPr lang="en-US" sz="3500" spc="147">
                <a:solidFill>
                  <a:srgbClr val="071013"/>
                </a:solidFill>
                <a:latin typeface="Lora"/>
                <a:ea typeface="Lora"/>
                <a:cs typeface="Lora"/>
                <a:sym typeface="Lora"/>
              </a:rPr>
              <a:t>Refers to the ability to automate and manipulate data workflows.</a:t>
            </a:r>
          </a:p>
          <a:p>
            <a:pPr algn="just" marL="755651" indent="-377825" lvl="1">
              <a:lnSpc>
                <a:spcPts val="5775"/>
              </a:lnSpc>
              <a:buFont typeface="Arial"/>
              <a:buChar char="•"/>
            </a:pPr>
            <a:r>
              <a:rPr lang="en-US" sz="3500" spc="147">
                <a:solidFill>
                  <a:srgbClr val="071013"/>
                </a:solidFill>
                <a:latin typeface="Lora"/>
                <a:ea typeface="Lora"/>
                <a:cs typeface="Lora"/>
                <a:sym typeface="Lora"/>
              </a:rPr>
              <a:t>Involves using programming languages like Python, R, or SQL.</a:t>
            </a:r>
          </a:p>
          <a:p>
            <a:pPr algn="just" marL="755651" indent="-377825" lvl="1">
              <a:lnSpc>
                <a:spcPts val="5775"/>
              </a:lnSpc>
              <a:buFont typeface="Arial"/>
              <a:buChar char="•"/>
            </a:pPr>
            <a:r>
              <a:rPr lang="en-US" sz="3500" spc="147">
                <a:solidFill>
                  <a:srgbClr val="071013"/>
                </a:solidFill>
                <a:latin typeface="Lora"/>
                <a:ea typeface="Lora"/>
                <a:cs typeface="Lora"/>
                <a:sym typeface="Lora"/>
              </a:rPr>
              <a:t>Enables custom data pipelines, analytics, and machine learning models.</a:t>
            </a:r>
          </a:p>
          <a:p>
            <a:pPr algn="just" marL="755651" indent="-377825" lvl="1">
              <a:lnSpc>
                <a:spcPts val="5775"/>
              </a:lnSpc>
              <a:buFont typeface="Arial"/>
              <a:buChar char="•"/>
            </a:pPr>
            <a:r>
              <a:rPr lang="en-US" sz="3500" spc="147">
                <a:solidFill>
                  <a:srgbClr val="071013"/>
                </a:solidFill>
                <a:latin typeface="Lora"/>
                <a:ea typeface="Lora"/>
                <a:cs typeface="Lora"/>
                <a:sym typeface="Lora"/>
              </a:rPr>
              <a:t>Facilitates real-time data processing and automation of repetitive tasks.</a:t>
            </a:r>
          </a:p>
          <a:p>
            <a:pPr algn="just" marL="755651" indent="-377825" lvl="1">
              <a:lnSpc>
                <a:spcPts val="5775"/>
              </a:lnSpc>
              <a:buFont typeface="Arial"/>
              <a:buChar char="•"/>
            </a:pPr>
            <a:r>
              <a:rPr lang="en-US" sz="3500" spc="147">
                <a:solidFill>
                  <a:srgbClr val="071013"/>
                </a:solidFill>
                <a:latin typeface="Lora"/>
                <a:ea typeface="Lora"/>
                <a:cs typeface="Lora"/>
                <a:sym typeface="Lora"/>
              </a:rPr>
              <a:t>Allows integration with APIs and other data systems for dynamic operations.</a:t>
            </a:r>
          </a:p>
          <a:p>
            <a:pPr algn="just" marL="755651" indent="-377825" lvl="1">
              <a:lnSpc>
                <a:spcPts val="5425"/>
              </a:lnSpc>
              <a:buFont typeface="Arial"/>
              <a:buChar char="•"/>
            </a:pPr>
            <a:r>
              <a:rPr lang="en-US" sz="3500" spc="147">
                <a:solidFill>
                  <a:srgbClr val="071013"/>
                </a:solidFill>
                <a:latin typeface="Lora"/>
                <a:ea typeface="Lora"/>
                <a:cs typeface="Lora"/>
                <a:sym typeface="Lora"/>
              </a:rPr>
              <a:t>Provides flexibility to adapt tools and algorithms to specific needs.</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071013"/>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FEFEFE"/>
                </a:solidFill>
                <a:latin typeface="Montserrat Bold"/>
                <a:ea typeface="Montserrat Bold"/>
                <a:cs typeface="Montserrat Bold"/>
                <a:sym typeface="Montserrat Bold"/>
              </a:rPr>
              <a:t>PLATFORM</a:t>
            </a:r>
          </a:p>
        </p:txBody>
      </p:sp>
      <p:sp>
        <p:nvSpPr>
          <p:cNvPr name="TextBox 6" id="6"/>
          <p:cNvSpPr txBox="true"/>
          <p:nvPr/>
        </p:nvSpPr>
        <p:spPr>
          <a:xfrm rot="0">
            <a:off x="3132609" y="-9525"/>
            <a:ext cx="15155391" cy="8840470"/>
          </a:xfrm>
          <a:prstGeom prst="rect">
            <a:avLst/>
          </a:prstGeom>
        </p:spPr>
        <p:txBody>
          <a:bodyPr anchor="t" rtlCol="false" tIns="0" lIns="0" bIns="0" rIns="0">
            <a:spAutoFit/>
          </a:bodyPr>
          <a:lstStyle/>
          <a:p>
            <a:pPr algn="l">
              <a:lnSpc>
                <a:spcPts val="4374"/>
              </a:lnSpc>
            </a:pPr>
          </a:p>
          <a:p>
            <a:pPr algn="l">
              <a:lnSpc>
                <a:spcPts val="4374"/>
              </a:lnSpc>
            </a:pPr>
          </a:p>
          <a:p>
            <a:pPr algn="l">
              <a:lnSpc>
                <a:spcPts val="4374"/>
              </a:lnSpc>
            </a:pPr>
          </a:p>
          <a:p>
            <a:pPr algn="l" marL="755642" indent="-377821" lvl="1">
              <a:lnSpc>
                <a:spcPts val="5424"/>
              </a:lnSpc>
              <a:buFont typeface="Arial"/>
              <a:buChar char="•"/>
            </a:pPr>
            <a:r>
              <a:rPr lang="en-US" sz="3499" spc="146">
                <a:solidFill>
                  <a:srgbClr val="000000"/>
                </a:solidFill>
                <a:latin typeface="Lora"/>
                <a:ea typeface="Lora"/>
                <a:cs typeface="Lora"/>
                <a:sym typeface="Lora"/>
              </a:rPr>
              <a:t>The infrastructure or ecosystem used to store, process, and analyze data.</a:t>
            </a:r>
          </a:p>
          <a:p>
            <a:pPr algn="l" marL="755642" indent="-377821" lvl="1">
              <a:lnSpc>
                <a:spcPts val="5424"/>
              </a:lnSpc>
              <a:buFont typeface="Arial"/>
              <a:buChar char="•"/>
            </a:pPr>
            <a:r>
              <a:rPr lang="en-US" sz="3499" spc="146">
                <a:solidFill>
                  <a:srgbClr val="000000"/>
                </a:solidFill>
                <a:latin typeface="Lora"/>
                <a:ea typeface="Lora"/>
                <a:cs typeface="Lora"/>
                <a:sym typeface="Lora"/>
              </a:rPr>
              <a:t>Examples include cloud platforms (AWS, Azure, Google Cloud) and on-premises systems.</a:t>
            </a:r>
          </a:p>
          <a:p>
            <a:pPr algn="l" marL="755642" indent="-377821" lvl="1">
              <a:lnSpc>
                <a:spcPts val="5424"/>
              </a:lnSpc>
              <a:buFont typeface="Arial"/>
              <a:buChar char="•"/>
            </a:pPr>
            <a:r>
              <a:rPr lang="en-US" sz="3499" spc="146">
                <a:solidFill>
                  <a:srgbClr val="000000"/>
                </a:solidFill>
                <a:latin typeface="Lora"/>
                <a:ea typeface="Lora"/>
                <a:cs typeface="Lora"/>
                <a:sym typeface="Lora"/>
              </a:rPr>
              <a:t>Supports data integration, analytics, and visualization.</a:t>
            </a:r>
          </a:p>
          <a:p>
            <a:pPr algn="l" marL="755642" indent="-377821" lvl="1">
              <a:lnSpc>
                <a:spcPts val="5424"/>
              </a:lnSpc>
              <a:buFont typeface="Arial"/>
              <a:buChar char="•"/>
            </a:pPr>
            <a:r>
              <a:rPr lang="en-US" sz="3499" spc="146">
                <a:solidFill>
                  <a:srgbClr val="000000"/>
                </a:solidFill>
                <a:latin typeface="Lora"/>
                <a:ea typeface="Lora"/>
                <a:cs typeface="Lora"/>
                <a:sym typeface="Lora"/>
              </a:rPr>
              <a:t>Must be scalable to handle growing data volumes and complexity.</a:t>
            </a:r>
          </a:p>
          <a:p>
            <a:pPr algn="l" marL="755642" indent="-377821" lvl="1">
              <a:lnSpc>
                <a:spcPts val="5424"/>
              </a:lnSpc>
              <a:buFont typeface="Arial"/>
              <a:buChar char="•"/>
            </a:pPr>
            <a:r>
              <a:rPr lang="en-US" sz="3499" spc="146">
                <a:solidFill>
                  <a:srgbClr val="000000"/>
                </a:solidFill>
                <a:latin typeface="Lora"/>
                <a:ea typeface="Lora"/>
                <a:cs typeface="Lora"/>
                <a:sym typeface="Lora"/>
              </a:rPr>
              <a:t>Ensures security, compliance, and accessibility of data.</a:t>
            </a:r>
          </a:p>
          <a:p>
            <a:pPr algn="l" marL="755642" indent="-377821" lvl="1">
              <a:lnSpc>
                <a:spcPts val="5424"/>
              </a:lnSpc>
              <a:buFont typeface="Arial"/>
              <a:buChar char="•"/>
            </a:pPr>
            <a:r>
              <a:rPr lang="en-US" sz="3499" spc="146">
                <a:solidFill>
                  <a:srgbClr val="000000"/>
                </a:solidFill>
                <a:latin typeface="Lora"/>
                <a:ea typeface="Lora"/>
                <a:cs typeface="Lora"/>
                <a:sym typeface="Lora"/>
              </a:rPr>
              <a:t>Provides tools for managing structured, semi-structured, and unstructured data.</a:t>
            </a:r>
          </a:p>
          <a:p>
            <a:pPr algn="l">
              <a:lnSpc>
                <a:spcPts val="262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071013"/>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FEFEFE"/>
                </a:solidFill>
                <a:latin typeface="Montserrat Bold"/>
                <a:ea typeface="Montserrat Bold"/>
                <a:cs typeface="Montserrat Bold"/>
                <a:sym typeface="Montserrat Bold"/>
              </a:rPr>
              <a:t>PROCESS</a:t>
            </a:r>
          </a:p>
        </p:txBody>
      </p:sp>
      <p:sp>
        <p:nvSpPr>
          <p:cNvPr name="TextBox 6" id="6"/>
          <p:cNvSpPr txBox="true"/>
          <p:nvPr/>
        </p:nvSpPr>
        <p:spPr>
          <a:xfrm rot="0">
            <a:off x="2623637" y="669009"/>
            <a:ext cx="15278278" cy="9559671"/>
          </a:xfrm>
          <a:prstGeom prst="rect">
            <a:avLst/>
          </a:prstGeom>
        </p:spPr>
        <p:txBody>
          <a:bodyPr anchor="t" rtlCol="false" tIns="0" lIns="0" bIns="0" rIns="0">
            <a:spAutoFit/>
          </a:bodyPr>
          <a:lstStyle/>
          <a:p>
            <a:pPr algn="just">
              <a:lnSpc>
                <a:spcPts val="5904"/>
              </a:lnSpc>
            </a:pPr>
          </a:p>
          <a:p>
            <a:pPr algn="just" marL="777240" indent="-388620" lvl="1">
              <a:lnSpc>
                <a:spcPts val="5904"/>
              </a:lnSpc>
              <a:buFont typeface="Arial"/>
              <a:buChar char="•"/>
            </a:pPr>
            <a:r>
              <a:rPr lang="en-US" sz="3600" spc="151">
                <a:solidFill>
                  <a:srgbClr val="071013"/>
                </a:solidFill>
                <a:latin typeface="Lora"/>
                <a:ea typeface="Lora"/>
                <a:cs typeface="Lora"/>
                <a:sym typeface="Lora"/>
              </a:rPr>
              <a:t>Refers to the steps taken to manage data from collection to insight generation.</a:t>
            </a:r>
          </a:p>
          <a:p>
            <a:pPr algn="just" marL="777240" indent="-388620" lvl="1">
              <a:lnSpc>
                <a:spcPts val="5904"/>
              </a:lnSpc>
              <a:buFont typeface="Arial"/>
              <a:buChar char="•"/>
            </a:pPr>
            <a:r>
              <a:rPr lang="en-US" sz="3600" spc="151">
                <a:solidFill>
                  <a:srgbClr val="071013"/>
                </a:solidFill>
                <a:latin typeface="Lora"/>
                <a:ea typeface="Lora"/>
                <a:cs typeface="Lora"/>
                <a:sym typeface="Lora"/>
              </a:rPr>
              <a:t>Includes data collection, cleaning, transformation, analysis, and reporting.</a:t>
            </a:r>
          </a:p>
          <a:p>
            <a:pPr algn="just" marL="777240" indent="-388620" lvl="1">
              <a:lnSpc>
                <a:spcPts val="5904"/>
              </a:lnSpc>
              <a:buFont typeface="Arial"/>
              <a:buChar char="•"/>
            </a:pPr>
            <a:r>
              <a:rPr lang="en-US" sz="3600" spc="151">
                <a:solidFill>
                  <a:srgbClr val="071013"/>
                </a:solidFill>
                <a:latin typeface="Lora"/>
                <a:ea typeface="Lora"/>
                <a:cs typeface="Lora"/>
                <a:sym typeface="Lora"/>
              </a:rPr>
              <a:t>Follows best practices like ETL (Extract, Transform, Load) for data pipelines.</a:t>
            </a:r>
          </a:p>
          <a:p>
            <a:pPr algn="just" marL="777240" indent="-388620" lvl="1">
              <a:lnSpc>
                <a:spcPts val="5904"/>
              </a:lnSpc>
              <a:buFont typeface="Arial"/>
              <a:buChar char="•"/>
            </a:pPr>
            <a:r>
              <a:rPr lang="en-US" sz="3600" spc="151">
                <a:solidFill>
                  <a:srgbClr val="071013"/>
                </a:solidFill>
                <a:latin typeface="Lora"/>
                <a:ea typeface="Lora"/>
                <a:cs typeface="Lora"/>
                <a:sym typeface="Lora"/>
              </a:rPr>
              <a:t>Ensures data quality and consistency through governance frameworks.</a:t>
            </a:r>
          </a:p>
          <a:p>
            <a:pPr algn="just" marL="777240" indent="-388620" lvl="1">
              <a:lnSpc>
                <a:spcPts val="5904"/>
              </a:lnSpc>
              <a:buFont typeface="Arial"/>
              <a:buChar char="•"/>
            </a:pPr>
            <a:r>
              <a:rPr lang="en-US" sz="3600" spc="151">
                <a:solidFill>
                  <a:srgbClr val="071013"/>
                </a:solidFill>
                <a:latin typeface="Lora"/>
                <a:ea typeface="Lora"/>
                <a:cs typeface="Lora"/>
                <a:sym typeface="Lora"/>
              </a:rPr>
              <a:t>Streamlines workflows to reduce inefficiencies and delays.</a:t>
            </a:r>
          </a:p>
          <a:p>
            <a:pPr algn="just" marL="777240" indent="-388620" lvl="1">
              <a:lnSpc>
                <a:spcPts val="5904"/>
              </a:lnSpc>
              <a:buFont typeface="Arial"/>
              <a:buChar char="•"/>
            </a:pPr>
            <a:r>
              <a:rPr lang="en-US" sz="3600" spc="151">
                <a:solidFill>
                  <a:srgbClr val="071013"/>
                </a:solidFill>
                <a:latin typeface="Lora"/>
                <a:ea typeface="Lora"/>
                <a:cs typeface="Lora"/>
                <a:sym typeface="Lora"/>
              </a:rPr>
              <a:t>Involves continuous monitoring and improvement of data processes.</a:t>
            </a:r>
          </a:p>
          <a:p>
            <a:pPr algn="just">
              <a:lnSpc>
                <a:spcPts val="5040"/>
              </a:lnSpc>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071013"/>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FEFEFE"/>
                </a:solidFill>
                <a:latin typeface="Montserrat Bold"/>
                <a:ea typeface="Montserrat Bold"/>
                <a:cs typeface="Montserrat Bold"/>
                <a:sym typeface="Montserrat Bold"/>
              </a:rPr>
              <a:t>PEOPLE</a:t>
            </a:r>
          </a:p>
        </p:txBody>
      </p:sp>
      <p:sp>
        <p:nvSpPr>
          <p:cNvPr name="TextBox 6" id="6"/>
          <p:cNvSpPr txBox="true"/>
          <p:nvPr/>
        </p:nvSpPr>
        <p:spPr>
          <a:xfrm rot="0">
            <a:off x="2770298" y="-114300"/>
            <a:ext cx="15173520" cy="8868156"/>
          </a:xfrm>
          <a:prstGeom prst="rect">
            <a:avLst/>
          </a:prstGeom>
        </p:spPr>
        <p:txBody>
          <a:bodyPr anchor="t" rtlCol="false" tIns="0" lIns="0" bIns="0" rIns="0">
            <a:spAutoFit/>
          </a:bodyPr>
          <a:lstStyle/>
          <a:p>
            <a:pPr algn="just">
              <a:lnSpc>
                <a:spcPts val="5544"/>
              </a:lnSpc>
            </a:pPr>
          </a:p>
          <a:p>
            <a:pPr algn="just">
              <a:lnSpc>
                <a:spcPts val="6621"/>
              </a:lnSpc>
            </a:pPr>
          </a:p>
          <a:p>
            <a:pPr algn="just" marL="777240" indent="-388620" lvl="1">
              <a:lnSpc>
                <a:spcPts val="5544"/>
              </a:lnSpc>
              <a:buFont typeface="Arial"/>
              <a:buChar char="•"/>
            </a:pPr>
            <a:r>
              <a:rPr lang="en-US" sz="3600" spc="151">
                <a:solidFill>
                  <a:srgbClr val="071013"/>
                </a:solidFill>
                <a:latin typeface="Lora"/>
                <a:ea typeface="Lora"/>
                <a:cs typeface="Lora"/>
                <a:sym typeface="Lora"/>
              </a:rPr>
              <a:t>It represents the human element in managing and utilizing data effectively.</a:t>
            </a:r>
          </a:p>
          <a:p>
            <a:pPr algn="just" marL="777240" indent="-388620" lvl="1">
              <a:lnSpc>
                <a:spcPts val="5544"/>
              </a:lnSpc>
              <a:buFont typeface="Arial"/>
              <a:buChar char="•"/>
            </a:pPr>
            <a:r>
              <a:rPr lang="en-US" sz="3600" spc="151">
                <a:solidFill>
                  <a:srgbClr val="071013"/>
                </a:solidFill>
                <a:latin typeface="Lora"/>
                <a:ea typeface="Lora"/>
                <a:cs typeface="Lora"/>
                <a:sym typeface="Lora"/>
              </a:rPr>
              <a:t>Includes data engineers, analysts, scientists, and business stakeholders.</a:t>
            </a:r>
          </a:p>
          <a:p>
            <a:pPr algn="just" marL="777240" indent="-388620" lvl="1">
              <a:lnSpc>
                <a:spcPts val="5544"/>
              </a:lnSpc>
              <a:buFont typeface="Arial"/>
              <a:buChar char="•"/>
            </a:pPr>
            <a:r>
              <a:rPr lang="en-US" sz="3600" spc="151">
                <a:solidFill>
                  <a:srgbClr val="071013"/>
                </a:solidFill>
                <a:latin typeface="Lora"/>
                <a:ea typeface="Lora"/>
                <a:cs typeface="Lora"/>
                <a:sym typeface="Lora"/>
              </a:rPr>
              <a:t>Requires a mix of technical expertise and domain knowledge.</a:t>
            </a:r>
          </a:p>
          <a:p>
            <a:pPr algn="just" marL="777240" indent="-388620" lvl="1">
              <a:lnSpc>
                <a:spcPts val="5544"/>
              </a:lnSpc>
              <a:buFont typeface="Arial"/>
              <a:buChar char="•"/>
            </a:pPr>
            <a:r>
              <a:rPr lang="en-US" sz="3600" spc="151">
                <a:solidFill>
                  <a:srgbClr val="071013"/>
                </a:solidFill>
                <a:latin typeface="Lora"/>
                <a:ea typeface="Lora"/>
                <a:cs typeface="Lora"/>
                <a:sym typeface="Lora"/>
              </a:rPr>
              <a:t>Fosters a data-driven culture within the organization.</a:t>
            </a:r>
          </a:p>
          <a:p>
            <a:pPr algn="just" marL="777240" indent="-388620" lvl="1">
              <a:lnSpc>
                <a:spcPts val="5544"/>
              </a:lnSpc>
              <a:buFont typeface="Arial"/>
              <a:buChar char="•"/>
            </a:pPr>
            <a:r>
              <a:rPr lang="en-US" sz="3600" spc="151">
                <a:solidFill>
                  <a:srgbClr val="071013"/>
                </a:solidFill>
                <a:latin typeface="Lora"/>
                <a:ea typeface="Lora"/>
                <a:cs typeface="Lora"/>
                <a:sym typeface="Lora"/>
              </a:rPr>
              <a:t>Encourages collaboration across departments for shared insights.</a:t>
            </a:r>
          </a:p>
          <a:p>
            <a:pPr algn="just" marL="777240" indent="-388620" lvl="1">
              <a:lnSpc>
                <a:spcPts val="5544"/>
              </a:lnSpc>
              <a:buFont typeface="Arial"/>
              <a:buChar char="•"/>
            </a:pPr>
            <a:r>
              <a:rPr lang="en-US" sz="3600" spc="151">
                <a:solidFill>
                  <a:srgbClr val="071013"/>
                </a:solidFill>
                <a:latin typeface="Lora"/>
                <a:ea typeface="Lora"/>
                <a:cs typeface="Lora"/>
                <a:sym typeface="Lora"/>
              </a:rPr>
              <a:t>Training and upskilling are essential to keep up with evolving technologies.</a:t>
            </a:r>
          </a:p>
          <a:p>
            <a:pPr algn="just">
              <a:lnSpc>
                <a:spcPts val="294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Freeform 5" id="5"/>
          <p:cNvSpPr/>
          <p:nvPr/>
        </p:nvSpPr>
        <p:spPr>
          <a:xfrm flipH="false" flipV="false" rot="0">
            <a:off x="18734243" y="8051299"/>
            <a:ext cx="266431" cy="398322"/>
          </a:xfrm>
          <a:custGeom>
            <a:avLst/>
            <a:gdLst/>
            <a:ahLst/>
            <a:cxnLst/>
            <a:rect r="r" b="b" t="t" l="l"/>
            <a:pathLst>
              <a:path h="398322" w="266431">
                <a:moveTo>
                  <a:pt x="0" y="0"/>
                </a:moveTo>
                <a:lnTo>
                  <a:pt x="266431" y="0"/>
                </a:lnTo>
                <a:lnTo>
                  <a:pt x="266431" y="398323"/>
                </a:lnTo>
                <a:lnTo>
                  <a:pt x="0" y="398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418583" y="1000125"/>
            <a:ext cx="14304352" cy="878840"/>
          </a:xfrm>
          <a:prstGeom prst="rect">
            <a:avLst/>
          </a:prstGeom>
        </p:spPr>
        <p:txBody>
          <a:bodyPr anchor="t" rtlCol="false" tIns="0" lIns="0" bIns="0" rIns="0">
            <a:spAutoFit/>
          </a:bodyPr>
          <a:lstStyle/>
          <a:p>
            <a:pPr algn="l" marL="0" indent="0" lvl="0">
              <a:lnSpc>
                <a:spcPts val="7000"/>
              </a:lnSpc>
            </a:pPr>
            <a:r>
              <a:rPr lang="en-US" b="true" sz="5600" spc="-112">
                <a:solidFill>
                  <a:srgbClr val="FEFEFE"/>
                </a:solidFill>
                <a:latin typeface="Montserrat Bold"/>
                <a:ea typeface="Montserrat Bold"/>
                <a:cs typeface="Montserrat Bold"/>
                <a:sym typeface="Montserrat Bold"/>
              </a:rPr>
              <a:t>What do you understand by No code </a:t>
            </a:r>
          </a:p>
        </p:txBody>
      </p:sp>
      <p:sp>
        <p:nvSpPr>
          <p:cNvPr name="TextBox 7" id="7"/>
          <p:cNvSpPr txBox="true"/>
          <p:nvPr/>
        </p:nvSpPr>
        <p:spPr>
          <a:xfrm rot="0">
            <a:off x="2418583" y="-281885"/>
            <a:ext cx="15450388" cy="8975408"/>
          </a:xfrm>
          <a:prstGeom prst="rect">
            <a:avLst/>
          </a:prstGeom>
        </p:spPr>
        <p:txBody>
          <a:bodyPr anchor="t" rtlCol="false" tIns="0" lIns="0" bIns="0" rIns="0">
            <a:spAutoFit/>
          </a:bodyPr>
          <a:lstStyle/>
          <a:p>
            <a:pPr algn="ctr">
              <a:lnSpc>
                <a:spcPts val="3249"/>
              </a:lnSpc>
            </a:pPr>
          </a:p>
          <a:p>
            <a:pPr algn="ctr">
              <a:lnSpc>
                <a:spcPts val="3249"/>
              </a:lnSpc>
            </a:pPr>
          </a:p>
          <a:p>
            <a:pPr algn="ctr">
              <a:lnSpc>
                <a:spcPts val="3249"/>
              </a:lnSpc>
            </a:pPr>
          </a:p>
          <a:p>
            <a:pPr algn="ctr">
              <a:lnSpc>
                <a:spcPts val="3249"/>
              </a:lnSpc>
            </a:pPr>
          </a:p>
          <a:p>
            <a:pPr algn="ctr">
              <a:lnSpc>
                <a:spcPts val="3249"/>
              </a:lnSpc>
            </a:pPr>
          </a:p>
          <a:p>
            <a:pPr algn="ctr">
              <a:lnSpc>
                <a:spcPts val="3249"/>
              </a:lnSpc>
            </a:pPr>
          </a:p>
          <a:p>
            <a:pPr algn="ctr">
              <a:lnSpc>
                <a:spcPts val="3249"/>
              </a:lnSpc>
            </a:pPr>
          </a:p>
          <a:p>
            <a:pPr algn="l">
              <a:lnSpc>
                <a:spcPts val="4494"/>
              </a:lnSpc>
            </a:pPr>
            <a:r>
              <a:rPr lang="en-US" sz="3099" spc="161">
                <a:solidFill>
                  <a:srgbClr val="FEFEFE"/>
                </a:solidFill>
                <a:latin typeface="Lora"/>
                <a:ea typeface="Lora"/>
                <a:cs typeface="Lora"/>
                <a:sym typeface="Lora"/>
              </a:rPr>
              <a:t>No code is a development method designed for individual capabilities besides enabling them to develop applications, websites, or automate workflows without writing any programming code. It depends on visual interfaces, drag and drop tools, and pre-built templates as these serve important purposes in giving it easier for non-technical users to build and deploy solutions.</a:t>
            </a:r>
          </a:p>
          <a:p>
            <a:pPr algn="l">
              <a:lnSpc>
                <a:spcPts val="4494"/>
              </a:lnSpc>
            </a:pPr>
          </a:p>
          <a:p>
            <a:pPr algn="l">
              <a:lnSpc>
                <a:spcPts val="4494"/>
              </a:lnSpc>
            </a:pPr>
            <a:r>
              <a:rPr lang="en-US" sz="3099" spc="161">
                <a:solidFill>
                  <a:srgbClr val="FEFEFE"/>
                </a:solidFill>
                <a:latin typeface="Lora"/>
                <a:ea typeface="Lora"/>
                <a:cs typeface="Lora"/>
                <a:sym typeface="Lora"/>
              </a:rPr>
              <a:t>Instead of programming, users of no-code platforms create software by arranging components like forms, buttons, or workflows. This cuts development time drastically, allowing businesses to innovate faster.</a:t>
            </a:r>
          </a:p>
          <a:p>
            <a:pPr algn="l">
              <a:lnSpc>
                <a:spcPts val="4204"/>
              </a:lnSpc>
            </a:pP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594806" y="4541476"/>
            <a:ext cx="5200432" cy="1204050"/>
          </a:xfrm>
          <a:prstGeom prst="rect">
            <a:avLst/>
          </a:prstGeom>
        </p:spPr>
        <p:txBody>
          <a:bodyPr anchor="t" rtlCol="false" tIns="0" lIns="0" bIns="0" rIns="0">
            <a:spAutoFit/>
          </a:bodyPr>
          <a:lstStyle/>
          <a:p>
            <a:pPr algn="ctr">
              <a:lnSpc>
                <a:spcPts val="2669"/>
              </a:lnSpc>
            </a:pPr>
          </a:p>
          <a:p>
            <a:pPr algn="ctr" marL="0" indent="0" lvl="0">
              <a:lnSpc>
                <a:spcPts val="7044"/>
              </a:lnSpc>
            </a:pPr>
            <a:r>
              <a:rPr lang="en-US" b="true" sz="5635" spc="-112">
                <a:solidFill>
                  <a:srgbClr val="071013"/>
                </a:solidFill>
                <a:latin typeface="Montserrat Bold"/>
                <a:ea typeface="Montserrat Bold"/>
                <a:cs typeface="Montserrat Bold"/>
                <a:sym typeface="Montserrat Bold"/>
              </a:rPr>
              <a:t>ADVANTAGES</a:t>
            </a:r>
          </a:p>
        </p:txBody>
      </p:sp>
      <p:sp>
        <p:nvSpPr>
          <p:cNvPr name="TextBox 6" id="6"/>
          <p:cNvSpPr txBox="true"/>
          <p:nvPr/>
        </p:nvSpPr>
        <p:spPr>
          <a:xfrm rot="0">
            <a:off x="2409417" y="923925"/>
            <a:ext cx="15417651" cy="8763636"/>
          </a:xfrm>
          <a:prstGeom prst="rect">
            <a:avLst/>
          </a:prstGeom>
        </p:spPr>
        <p:txBody>
          <a:bodyPr anchor="t" rtlCol="false" tIns="0" lIns="0" bIns="0" rIns="0">
            <a:spAutoFit/>
          </a:bodyPr>
          <a:lstStyle/>
          <a:p>
            <a:pPr algn="just" marL="690874" indent="-345437" lvl="1">
              <a:lnSpc>
                <a:spcPts val="4959"/>
              </a:lnSpc>
              <a:buFont typeface="Arial"/>
              <a:buChar char="•"/>
            </a:pPr>
            <a:r>
              <a:rPr lang="en-US" sz="3199" spc="134">
                <a:solidFill>
                  <a:srgbClr val="FFFFFF"/>
                </a:solidFill>
                <a:latin typeface="Lora"/>
                <a:ea typeface="Lora"/>
                <a:cs typeface="Lora"/>
                <a:sym typeface="Lora"/>
              </a:rPr>
              <a:t>Accessibility-permitting the non-technical users to build applications irrespective of their programming skills.</a:t>
            </a:r>
          </a:p>
          <a:p>
            <a:pPr algn="just" marL="690874" indent="-345437" lvl="1">
              <a:lnSpc>
                <a:spcPts val="4959"/>
              </a:lnSpc>
              <a:buFont typeface="Arial"/>
              <a:buChar char="•"/>
            </a:pPr>
            <a:r>
              <a:rPr lang="en-US" sz="3199" spc="134">
                <a:solidFill>
                  <a:srgbClr val="FFFFFF"/>
                </a:solidFill>
                <a:latin typeface="Lora"/>
                <a:ea typeface="Lora"/>
                <a:cs typeface="Lora"/>
                <a:sym typeface="Lora"/>
              </a:rPr>
              <a:t>Speed- Enhances the speed of development by drag and drop tools and pre-made templates.</a:t>
            </a:r>
          </a:p>
          <a:p>
            <a:pPr algn="just" marL="690874" indent="-345437" lvl="1">
              <a:lnSpc>
                <a:spcPts val="4959"/>
              </a:lnSpc>
              <a:buFont typeface="Arial"/>
              <a:buChar char="•"/>
            </a:pPr>
            <a:r>
              <a:rPr lang="en-US" sz="3199" spc="134">
                <a:solidFill>
                  <a:srgbClr val="FFFFFF"/>
                </a:solidFill>
                <a:latin typeface="Lora"/>
                <a:ea typeface="Lora"/>
                <a:cs typeface="Lora"/>
                <a:sym typeface="Lora"/>
              </a:rPr>
              <a:t>Cost effective- Less need to hire developers hence reducing project costs.</a:t>
            </a:r>
          </a:p>
          <a:p>
            <a:pPr algn="just" marL="690874" indent="-345437" lvl="1">
              <a:lnSpc>
                <a:spcPts val="4959"/>
              </a:lnSpc>
              <a:buFont typeface="Arial"/>
              <a:buChar char="•"/>
            </a:pPr>
            <a:r>
              <a:rPr lang="en-US" sz="3199" spc="134">
                <a:solidFill>
                  <a:srgbClr val="FFFFFF"/>
                </a:solidFill>
                <a:latin typeface="Lora"/>
                <a:ea typeface="Lora"/>
                <a:cs typeface="Lora"/>
                <a:sym typeface="Lora"/>
              </a:rPr>
              <a:t>Flexibility-Easily adjust applications in line with changing requirements. </a:t>
            </a:r>
          </a:p>
          <a:p>
            <a:pPr algn="just" marL="690874" indent="-345437" lvl="1">
              <a:lnSpc>
                <a:spcPts val="4959"/>
              </a:lnSpc>
              <a:buFont typeface="Arial"/>
              <a:buChar char="•"/>
            </a:pPr>
            <a:r>
              <a:rPr lang="en-US" sz="3199" spc="134">
                <a:solidFill>
                  <a:srgbClr val="FFFFFF"/>
                </a:solidFill>
                <a:latin typeface="Lora"/>
                <a:ea typeface="Lora"/>
                <a:cs typeface="Lora"/>
                <a:sym typeface="Lora"/>
              </a:rPr>
              <a:t>Empowerment- Business end users can independently create and manage the software. </a:t>
            </a:r>
          </a:p>
          <a:p>
            <a:pPr algn="just" marL="690874" indent="-345437" lvl="1">
              <a:lnSpc>
                <a:spcPts val="4959"/>
              </a:lnSpc>
              <a:buFont typeface="Arial"/>
              <a:buChar char="•"/>
            </a:pPr>
            <a:r>
              <a:rPr lang="en-US" sz="3199" spc="134">
                <a:solidFill>
                  <a:srgbClr val="FFFFFF"/>
                </a:solidFill>
                <a:latin typeface="Lora"/>
                <a:ea typeface="Lora"/>
                <a:cs typeface="Lora"/>
                <a:sym typeface="Lora"/>
              </a:rPr>
              <a:t>Prototyping- Rapid development of prototypes or MVPs (minimum viable products) for experimentation of the ideas.</a:t>
            </a:r>
          </a:p>
          <a:p>
            <a:pPr algn="just" marL="690874" indent="-345437" lvl="1">
              <a:lnSpc>
                <a:spcPts val="4959"/>
              </a:lnSpc>
              <a:buFont typeface="Arial"/>
              <a:buChar char="•"/>
            </a:pPr>
            <a:r>
              <a:rPr lang="en-US" sz="3199" spc="134">
                <a:solidFill>
                  <a:srgbClr val="FFFFFF"/>
                </a:solidFill>
                <a:latin typeface="Lora"/>
                <a:ea typeface="Lora"/>
                <a:cs typeface="Lora"/>
                <a:sym typeface="Lora"/>
              </a:rPr>
              <a:t>Integration: Linking or combining with other tools or systems (e.g., APIs, databases).</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071013"/>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2253826" y="4470260"/>
            <a:ext cx="6499422" cy="885550"/>
          </a:xfrm>
          <a:prstGeom prst="rect">
            <a:avLst/>
          </a:prstGeom>
        </p:spPr>
        <p:txBody>
          <a:bodyPr anchor="t" rtlCol="false" tIns="0" lIns="0" bIns="0" rIns="0">
            <a:spAutoFit/>
          </a:bodyPr>
          <a:lstStyle/>
          <a:p>
            <a:pPr algn="ctr" marL="0" indent="0" lvl="0">
              <a:lnSpc>
                <a:spcPts val="7044"/>
              </a:lnSpc>
            </a:pPr>
            <a:r>
              <a:rPr lang="en-US" b="true" sz="5635" spc="-112">
                <a:solidFill>
                  <a:srgbClr val="FEFEFE"/>
                </a:solidFill>
                <a:latin typeface="Montserrat Bold"/>
                <a:ea typeface="Montserrat Bold"/>
                <a:cs typeface="Montserrat Bold"/>
                <a:sym typeface="Montserrat Bold"/>
              </a:rPr>
              <a:t>DISADVANTAGES</a:t>
            </a:r>
          </a:p>
        </p:txBody>
      </p:sp>
      <p:sp>
        <p:nvSpPr>
          <p:cNvPr name="TextBox 6" id="6"/>
          <p:cNvSpPr txBox="true"/>
          <p:nvPr/>
        </p:nvSpPr>
        <p:spPr>
          <a:xfrm rot="0">
            <a:off x="2577029" y="-114300"/>
            <a:ext cx="15333845" cy="10262554"/>
          </a:xfrm>
          <a:prstGeom prst="rect">
            <a:avLst/>
          </a:prstGeom>
        </p:spPr>
        <p:txBody>
          <a:bodyPr anchor="t" rtlCol="false" tIns="0" lIns="0" bIns="0" rIns="0">
            <a:spAutoFit/>
          </a:bodyPr>
          <a:lstStyle/>
          <a:p>
            <a:pPr algn="l">
              <a:lnSpc>
                <a:spcPts val="5579"/>
              </a:lnSpc>
            </a:pPr>
          </a:p>
          <a:p>
            <a:pPr algn="l" marL="755642" indent="-377821" lvl="1">
              <a:lnSpc>
                <a:spcPts val="5424"/>
              </a:lnSpc>
              <a:buFont typeface="Arial"/>
              <a:buChar char="•"/>
            </a:pPr>
            <a:r>
              <a:rPr lang="en-US" sz="3499" spc="181">
                <a:solidFill>
                  <a:srgbClr val="000000"/>
                </a:solidFill>
                <a:latin typeface="Lora"/>
                <a:ea typeface="Lora"/>
                <a:cs typeface="Lora"/>
                <a:sym typeface="Lora"/>
              </a:rPr>
              <a:t>Customization is Limited: compared to normal coding, it has less flexibility. </a:t>
            </a:r>
          </a:p>
          <a:p>
            <a:pPr algn="l" marL="755642" indent="-377821" lvl="1">
              <a:lnSpc>
                <a:spcPts val="5424"/>
              </a:lnSpc>
              <a:buFont typeface="Arial"/>
              <a:buChar char="•"/>
            </a:pPr>
            <a:r>
              <a:rPr lang="en-US" sz="3499" spc="181">
                <a:solidFill>
                  <a:srgbClr val="000000"/>
                </a:solidFill>
                <a:latin typeface="Lora"/>
                <a:ea typeface="Lora"/>
                <a:cs typeface="Lora"/>
                <a:sym typeface="Lora"/>
              </a:rPr>
              <a:t>Scalability Restriction: probably will not handle a huge application or a complex one. </a:t>
            </a:r>
          </a:p>
          <a:p>
            <a:pPr algn="l" marL="755642" indent="-377821" lvl="1">
              <a:lnSpc>
                <a:spcPts val="5424"/>
              </a:lnSpc>
              <a:buFont typeface="Arial"/>
              <a:buChar char="•"/>
            </a:pPr>
            <a:r>
              <a:rPr lang="en-US" sz="3499" spc="181">
                <a:solidFill>
                  <a:srgbClr val="000000"/>
                </a:solidFill>
                <a:latin typeface="Lora"/>
                <a:ea typeface="Lora"/>
                <a:cs typeface="Lora"/>
                <a:sym typeface="Lora"/>
              </a:rPr>
              <a:t>Vendor Lock-in: The no-code platform dependence; it becomes difficult to transfer from one provider to another. </a:t>
            </a:r>
          </a:p>
          <a:p>
            <a:pPr algn="l" marL="755642" indent="-377821" lvl="1">
              <a:lnSpc>
                <a:spcPts val="5424"/>
              </a:lnSpc>
              <a:buFont typeface="Arial"/>
              <a:buChar char="•"/>
            </a:pPr>
            <a:r>
              <a:rPr lang="en-US" sz="3499" spc="181">
                <a:solidFill>
                  <a:srgbClr val="000000"/>
                </a:solidFill>
                <a:latin typeface="Lora"/>
                <a:ea typeface="Lora"/>
                <a:cs typeface="Lora"/>
                <a:sym typeface="Lora"/>
              </a:rPr>
              <a:t>Security Issues: dependent on platform security, which has some security gaps. </a:t>
            </a:r>
          </a:p>
          <a:p>
            <a:pPr algn="l" marL="755642" indent="-377821" lvl="1">
              <a:lnSpc>
                <a:spcPts val="5424"/>
              </a:lnSpc>
              <a:buFont typeface="Arial"/>
              <a:buChar char="•"/>
            </a:pPr>
            <a:r>
              <a:rPr lang="en-US" sz="3499" spc="181">
                <a:solidFill>
                  <a:srgbClr val="000000"/>
                </a:solidFill>
                <a:latin typeface="Lora"/>
                <a:ea typeface="Lora"/>
                <a:cs typeface="Lora"/>
                <a:sym typeface="Lora"/>
              </a:rPr>
              <a:t>Constricted Performance: may not have the cuts for higher-level applications. </a:t>
            </a:r>
          </a:p>
          <a:p>
            <a:pPr algn="l" marL="755642" indent="-377821" lvl="1">
              <a:lnSpc>
                <a:spcPts val="5424"/>
              </a:lnSpc>
              <a:buFont typeface="Arial"/>
              <a:buChar char="•"/>
            </a:pPr>
            <a:r>
              <a:rPr lang="en-US" sz="3499" spc="181">
                <a:solidFill>
                  <a:srgbClr val="000000"/>
                </a:solidFill>
                <a:latin typeface="Lora"/>
                <a:ea typeface="Lora"/>
                <a:cs typeface="Lora"/>
                <a:sym typeface="Lora"/>
              </a:rPr>
              <a:t>Lack of Ownership: No user has full ownership of the behind code and infrastructure.</a:t>
            </a:r>
          </a:p>
          <a:p>
            <a:pPr algn="l" marL="755642" indent="-377821" lvl="1">
              <a:lnSpc>
                <a:spcPts val="5424"/>
              </a:lnSpc>
              <a:buFont typeface="Arial"/>
              <a:buChar char="•"/>
            </a:pPr>
            <a:r>
              <a:rPr lang="en-US" sz="3499" spc="181">
                <a:solidFill>
                  <a:srgbClr val="000000"/>
                </a:solidFill>
                <a:latin typeface="Lora"/>
                <a:ea typeface="Lora"/>
                <a:cs typeface="Lora"/>
                <a:sym typeface="Lora"/>
              </a:rPr>
              <a:t>Learning Curve: Users may still need training for complicated tasks, though it is easier than coding.</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FEATURES</a:t>
            </a:r>
          </a:p>
        </p:txBody>
      </p:sp>
      <p:sp>
        <p:nvSpPr>
          <p:cNvPr name="TextBox 6" id="6"/>
          <p:cNvSpPr txBox="true"/>
          <p:nvPr/>
        </p:nvSpPr>
        <p:spPr>
          <a:xfrm rot="0">
            <a:off x="2313667" y="306387"/>
            <a:ext cx="15701964" cy="9559927"/>
          </a:xfrm>
          <a:prstGeom prst="rect">
            <a:avLst/>
          </a:prstGeom>
        </p:spPr>
        <p:txBody>
          <a:bodyPr anchor="t" rtlCol="false" tIns="0" lIns="0" bIns="0" rIns="0">
            <a:spAutoFit/>
          </a:bodyPr>
          <a:lstStyle/>
          <a:p>
            <a:pPr algn="l" marL="755642" indent="-377821" lvl="1">
              <a:lnSpc>
                <a:spcPts val="5424"/>
              </a:lnSpc>
              <a:buFont typeface="Arial"/>
              <a:buChar char="•"/>
            </a:pPr>
            <a:r>
              <a:rPr lang="en-US" sz="3499" spc="181">
                <a:solidFill>
                  <a:srgbClr val="FFFFFF"/>
                </a:solidFill>
                <a:latin typeface="Lora"/>
                <a:ea typeface="Lora"/>
                <a:cs typeface="Lora"/>
                <a:sym typeface="Lora"/>
              </a:rPr>
              <a:t>Drag and Drop Design: With visual tools, everyone can build with applications.</a:t>
            </a:r>
          </a:p>
          <a:p>
            <a:pPr algn="l" marL="755642" indent="-377821" lvl="1">
              <a:lnSpc>
                <a:spcPts val="5424"/>
              </a:lnSpc>
              <a:buFont typeface="Arial"/>
              <a:buChar char="•"/>
            </a:pPr>
            <a:r>
              <a:rPr lang="en-US" sz="3499" spc="181">
                <a:solidFill>
                  <a:srgbClr val="FFFFFF"/>
                </a:solidFill>
                <a:latin typeface="Lora"/>
                <a:ea typeface="Lora"/>
                <a:cs typeface="Lora"/>
                <a:sym typeface="Lora"/>
              </a:rPr>
              <a:t>Pre-built Template: Faster development with ready-made designs and workflows.</a:t>
            </a:r>
          </a:p>
          <a:p>
            <a:pPr algn="l" marL="755642" indent="-377821" lvl="1">
              <a:lnSpc>
                <a:spcPts val="5424"/>
              </a:lnSpc>
              <a:buFont typeface="Arial"/>
              <a:buChar char="•"/>
            </a:pPr>
            <a:r>
              <a:rPr lang="en-US" sz="3499" spc="181">
                <a:solidFill>
                  <a:srgbClr val="FFFFFF"/>
                </a:solidFill>
                <a:latin typeface="Lora"/>
                <a:ea typeface="Lora"/>
                <a:cs typeface="Lora"/>
                <a:sym typeface="Lora"/>
              </a:rPr>
              <a:t>Cloud Hosting: Applications are hosted and run on the platform's server.</a:t>
            </a:r>
          </a:p>
          <a:p>
            <a:pPr algn="l" marL="755642" indent="-377821" lvl="1">
              <a:lnSpc>
                <a:spcPts val="5424"/>
              </a:lnSpc>
              <a:buFont typeface="Arial"/>
              <a:buChar char="•"/>
            </a:pPr>
            <a:r>
              <a:rPr lang="en-US" sz="3499" spc="181">
                <a:solidFill>
                  <a:srgbClr val="FFFFFF"/>
                </a:solidFill>
                <a:latin typeface="Lora"/>
                <a:ea typeface="Lora"/>
                <a:cs typeface="Lora"/>
                <a:sym typeface="Lora"/>
              </a:rPr>
              <a:t>Cross-platform Compatible: Creates applications for any environment on the web, mobile, or desktop. </a:t>
            </a:r>
          </a:p>
          <a:p>
            <a:pPr algn="l" marL="755642" indent="-377821" lvl="1">
              <a:lnSpc>
                <a:spcPts val="5424"/>
              </a:lnSpc>
              <a:buFont typeface="Arial"/>
              <a:buChar char="•"/>
            </a:pPr>
            <a:r>
              <a:rPr lang="en-US" sz="3499" spc="181">
                <a:solidFill>
                  <a:srgbClr val="FFFFFF"/>
                </a:solidFill>
                <a:latin typeface="Lora"/>
                <a:ea typeface="Lora"/>
                <a:cs typeface="Lora"/>
                <a:sym typeface="Lora"/>
              </a:rPr>
              <a:t>Integration tools: Connecting external APIs, databases, or services like Zapier. </a:t>
            </a:r>
          </a:p>
          <a:p>
            <a:pPr algn="l" marL="755642" indent="-377821" lvl="1">
              <a:lnSpc>
                <a:spcPts val="5424"/>
              </a:lnSpc>
              <a:buFont typeface="Arial"/>
              <a:buChar char="•"/>
            </a:pPr>
            <a:r>
              <a:rPr lang="en-US" sz="3499" spc="181">
                <a:solidFill>
                  <a:srgbClr val="FFFFFF"/>
                </a:solidFill>
                <a:latin typeface="Lora"/>
                <a:ea typeface="Lora"/>
                <a:cs typeface="Lora"/>
                <a:sym typeface="Lora"/>
              </a:rPr>
              <a:t>Real-time collaboration: All teams members can collaborate on projects.</a:t>
            </a:r>
          </a:p>
          <a:p>
            <a:pPr algn="l" marL="755642" indent="-377821" lvl="1">
              <a:lnSpc>
                <a:spcPts val="5424"/>
              </a:lnSpc>
              <a:buFont typeface="Arial"/>
              <a:buChar char="•"/>
            </a:pPr>
            <a:r>
              <a:rPr lang="en-US" sz="3499" spc="181">
                <a:solidFill>
                  <a:srgbClr val="FFFFFF"/>
                </a:solidFill>
                <a:latin typeface="Lora"/>
                <a:ea typeface="Lora"/>
                <a:cs typeface="Lora"/>
                <a:sym typeface="Lora"/>
              </a:rPr>
              <a:t>These include customizable forms, charts, buttons, and so on used for adapting to critical needs.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071013"/>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4172055" y="4612521"/>
            <a:ext cx="10287000" cy="1061958"/>
          </a:xfrm>
          <a:prstGeom prst="rect">
            <a:avLst/>
          </a:prstGeom>
        </p:spPr>
        <p:txBody>
          <a:bodyPr anchor="t" rtlCol="false" tIns="0" lIns="0" bIns="0" rIns="0">
            <a:spAutoFit/>
          </a:bodyPr>
          <a:lstStyle/>
          <a:p>
            <a:pPr algn="ctr" marL="0" indent="0" lvl="0">
              <a:lnSpc>
                <a:spcPts val="8453"/>
              </a:lnSpc>
            </a:pPr>
            <a:r>
              <a:rPr lang="en-US" b="true" sz="6762" spc="-135">
                <a:solidFill>
                  <a:srgbClr val="FEFEFE"/>
                </a:solidFill>
                <a:latin typeface="Montserrat Bold"/>
                <a:ea typeface="Montserrat Bold"/>
                <a:cs typeface="Montserrat Bold"/>
                <a:sym typeface="Montserrat Bold"/>
              </a:rPr>
              <a:t>ESSENTIALS</a:t>
            </a:r>
          </a:p>
        </p:txBody>
      </p:sp>
      <p:sp>
        <p:nvSpPr>
          <p:cNvPr name="Freeform 6" id="6"/>
          <p:cNvSpPr/>
          <p:nvPr/>
        </p:nvSpPr>
        <p:spPr>
          <a:xfrm flipH="false" flipV="false" rot="0">
            <a:off x="13737847" y="4324070"/>
            <a:ext cx="804729" cy="804729"/>
          </a:xfrm>
          <a:custGeom>
            <a:avLst/>
            <a:gdLst/>
            <a:ahLst/>
            <a:cxnLst/>
            <a:rect r="r" b="b" t="t" l="l"/>
            <a:pathLst>
              <a:path h="804729" w="804729">
                <a:moveTo>
                  <a:pt x="0" y="0"/>
                </a:moveTo>
                <a:lnTo>
                  <a:pt x="804729" y="0"/>
                </a:lnTo>
                <a:lnTo>
                  <a:pt x="804729" y="804729"/>
                </a:lnTo>
                <a:lnTo>
                  <a:pt x="0" y="8047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126352" y="5376054"/>
            <a:ext cx="2027719" cy="320040"/>
          </a:xfrm>
          <a:prstGeom prst="rect">
            <a:avLst/>
          </a:prstGeom>
        </p:spPr>
        <p:txBody>
          <a:bodyPr anchor="t" rtlCol="false" tIns="0" lIns="0" bIns="0" rIns="0">
            <a:spAutoFit/>
          </a:bodyPr>
          <a:lstStyle/>
          <a:p>
            <a:pPr algn="ctr" marL="0" indent="0" lvl="0">
              <a:lnSpc>
                <a:spcPts val="2624"/>
              </a:lnSpc>
            </a:pPr>
            <a:r>
              <a:rPr lang="en-US" b="true" sz="2099" spc="-41">
                <a:solidFill>
                  <a:srgbClr val="FEFEFE"/>
                </a:solidFill>
                <a:latin typeface="Montserrat Bold"/>
                <a:ea typeface="Montserrat Bold"/>
                <a:cs typeface="Montserrat Bold"/>
                <a:sym typeface="Montserrat Bold"/>
              </a:rPr>
              <a:t>Brocelle App</a:t>
            </a:r>
          </a:p>
        </p:txBody>
      </p:sp>
      <p:sp>
        <p:nvSpPr>
          <p:cNvPr name="TextBox 8" id="8"/>
          <p:cNvSpPr txBox="true"/>
          <p:nvPr/>
        </p:nvSpPr>
        <p:spPr>
          <a:xfrm rot="0">
            <a:off x="2400851" y="-351633"/>
            <a:ext cx="9866561" cy="10383241"/>
          </a:xfrm>
          <a:prstGeom prst="rect">
            <a:avLst/>
          </a:prstGeom>
        </p:spPr>
        <p:txBody>
          <a:bodyPr anchor="t" rtlCol="false" tIns="0" lIns="0" bIns="0" rIns="0">
            <a:spAutoFit/>
          </a:bodyPr>
          <a:lstStyle/>
          <a:p>
            <a:pPr algn="ctr">
              <a:lnSpc>
                <a:spcPts val="7304"/>
              </a:lnSpc>
            </a:pPr>
          </a:p>
          <a:p>
            <a:pPr algn="ctr">
              <a:lnSpc>
                <a:spcPts val="7304"/>
              </a:lnSpc>
            </a:pPr>
            <a:r>
              <a:rPr lang="en-US" sz="5843" spc="-116">
                <a:solidFill>
                  <a:srgbClr val="000000"/>
                </a:solidFill>
                <a:latin typeface="Lora"/>
                <a:ea typeface="Lora"/>
                <a:cs typeface="Lora"/>
                <a:sym typeface="Lora"/>
              </a:rPr>
              <a:t>Common No-Code Platforms:</a:t>
            </a:r>
          </a:p>
          <a:p>
            <a:pPr algn="l" marL="1045799" indent="-522900" lvl="1">
              <a:lnSpc>
                <a:spcPts val="6054"/>
              </a:lnSpc>
              <a:buFont typeface="Arial"/>
              <a:buChar char="•"/>
            </a:pPr>
            <a:r>
              <a:rPr lang="en-US" sz="4843" spc="-96">
                <a:solidFill>
                  <a:srgbClr val="000000"/>
                </a:solidFill>
                <a:latin typeface="Lora"/>
                <a:ea typeface="Lora"/>
                <a:cs typeface="Lora"/>
                <a:sym typeface="Lora"/>
              </a:rPr>
              <a:t>Wix</a:t>
            </a:r>
          </a:p>
          <a:p>
            <a:pPr algn="l" marL="1045799" indent="-522900" lvl="1">
              <a:lnSpc>
                <a:spcPts val="6054"/>
              </a:lnSpc>
              <a:buFont typeface="Arial"/>
              <a:buChar char="•"/>
            </a:pPr>
            <a:r>
              <a:rPr lang="en-US" sz="4843" spc="-96">
                <a:solidFill>
                  <a:srgbClr val="000000"/>
                </a:solidFill>
                <a:latin typeface="Lora"/>
                <a:ea typeface="Lora"/>
                <a:cs typeface="Lora"/>
                <a:sym typeface="Lora"/>
              </a:rPr>
              <a:t>Google sheets </a:t>
            </a:r>
          </a:p>
          <a:p>
            <a:pPr algn="l" marL="1045799" indent="-522900" lvl="1">
              <a:lnSpc>
                <a:spcPts val="6054"/>
              </a:lnSpc>
              <a:buFont typeface="Arial"/>
              <a:buChar char="•"/>
            </a:pPr>
            <a:r>
              <a:rPr lang="en-US" sz="4843" spc="-96">
                <a:solidFill>
                  <a:srgbClr val="000000"/>
                </a:solidFill>
                <a:latin typeface="Lora"/>
                <a:ea typeface="Lora"/>
                <a:cs typeface="Lora"/>
                <a:sym typeface="Lora"/>
              </a:rPr>
              <a:t>Bubble</a:t>
            </a:r>
          </a:p>
          <a:p>
            <a:pPr algn="l" marL="1045799" indent="-522900" lvl="1">
              <a:lnSpc>
                <a:spcPts val="6054"/>
              </a:lnSpc>
              <a:buFont typeface="Arial"/>
              <a:buChar char="•"/>
            </a:pPr>
            <a:r>
              <a:rPr lang="en-US" sz="4843" spc="-96">
                <a:solidFill>
                  <a:srgbClr val="000000"/>
                </a:solidFill>
                <a:latin typeface="Lora"/>
                <a:ea typeface="Lora"/>
                <a:cs typeface="Lora"/>
                <a:sym typeface="Lora"/>
              </a:rPr>
              <a:t>Webflow</a:t>
            </a:r>
          </a:p>
          <a:p>
            <a:pPr algn="l" marL="1045799" indent="-522900" lvl="1">
              <a:lnSpc>
                <a:spcPts val="6054"/>
              </a:lnSpc>
              <a:buFont typeface="Arial"/>
              <a:buChar char="•"/>
            </a:pPr>
            <a:r>
              <a:rPr lang="en-US" sz="4843" spc="-96">
                <a:solidFill>
                  <a:srgbClr val="000000"/>
                </a:solidFill>
                <a:latin typeface="Lora"/>
                <a:ea typeface="Lora"/>
                <a:cs typeface="Lora"/>
                <a:sym typeface="Lora"/>
              </a:rPr>
              <a:t>Zapier</a:t>
            </a:r>
          </a:p>
          <a:p>
            <a:pPr algn="l" marL="1045799" indent="-522900" lvl="1">
              <a:lnSpc>
                <a:spcPts val="6054"/>
              </a:lnSpc>
              <a:buFont typeface="Arial"/>
              <a:buChar char="•"/>
            </a:pPr>
            <a:r>
              <a:rPr lang="en-US" sz="4843" spc="-96">
                <a:solidFill>
                  <a:srgbClr val="000000"/>
                </a:solidFill>
                <a:latin typeface="Lora"/>
                <a:ea typeface="Lora"/>
                <a:cs typeface="Lora"/>
                <a:sym typeface="Lora"/>
              </a:rPr>
              <a:t>Airtable</a:t>
            </a:r>
          </a:p>
          <a:p>
            <a:pPr algn="l" marL="1045799" indent="-522900" lvl="1">
              <a:lnSpc>
                <a:spcPts val="6054"/>
              </a:lnSpc>
              <a:buFont typeface="Arial"/>
              <a:buChar char="•"/>
            </a:pPr>
            <a:r>
              <a:rPr lang="en-US" sz="4843" spc="-96">
                <a:solidFill>
                  <a:srgbClr val="000000"/>
                </a:solidFill>
                <a:latin typeface="Lora"/>
                <a:ea typeface="Lora"/>
                <a:cs typeface="Lora"/>
                <a:sym typeface="Lora"/>
              </a:rPr>
              <a:t>Glide</a:t>
            </a:r>
          </a:p>
          <a:p>
            <a:pPr algn="l" marL="1045799" indent="-522900" lvl="1">
              <a:lnSpc>
                <a:spcPts val="6054"/>
              </a:lnSpc>
              <a:buFont typeface="Arial"/>
              <a:buChar char="•"/>
            </a:pPr>
            <a:r>
              <a:rPr lang="en-US" sz="4843" spc="-96">
                <a:solidFill>
                  <a:srgbClr val="000000"/>
                </a:solidFill>
                <a:latin typeface="Lora"/>
                <a:ea typeface="Lora"/>
                <a:cs typeface="Lora"/>
                <a:sym typeface="Lora"/>
              </a:rPr>
              <a:t>Shopify</a:t>
            </a:r>
          </a:p>
          <a:p>
            <a:pPr algn="l" marL="1045799" indent="-522900" lvl="1">
              <a:lnSpc>
                <a:spcPts val="6054"/>
              </a:lnSpc>
              <a:buFont typeface="Arial"/>
              <a:buChar char="•"/>
            </a:pPr>
            <a:r>
              <a:rPr lang="en-US" sz="4843" spc="-96">
                <a:solidFill>
                  <a:srgbClr val="000000"/>
                </a:solidFill>
                <a:latin typeface="Lora"/>
                <a:ea typeface="Lora"/>
                <a:cs typeface="Lora"/>
                <a:sym typeface="Lora"/>
              </a:rPr>
              <a:t>Adalo</a:t>
            </a:r>
          </a:p>
          <a:p>
            <a:pPr algn="l" marL="1045799" indent="-522900" lvl="1">
              <a:lnSpc>
                <a:spcPts val="6054"/>
              </a:lnSpc>
              <a:buFont typeface="Arial"/>
              <a:buChar char="•"/>
            </a:pPr>
            <a:r>
              <a:rPr lang="en-US" sz="4843" spc="-96">
                <a:solidFill>
                  <a:srgbClr val="000000"/>
                </a:solidFill>
                <a:latin typeface="Lora"/>
                <a:ea typeface="Lora"/>
                <a:cs typeface="Lora"/>
                <a:sym typeface="Lora"/>
              </a:rPr>
              <a:t>Grapher </a:t>
            </a:r>
          </a:p>
          <a:p>
            <a:pPr algn="ctr">
              <a:lnSpc>
                <a:spcPts val="7304"/>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WIX </a:t>
            </a:r>
          </a:p>
        </p:txBody>
      </p:sp>
      <p:sp>
        <p:nvSpPr>
          <p:cNvPr name="TextBox 6" id="6"/>
          <p:cNvSpPr txBox="true"/>
          <p:nvPr/>
        </p:nvSpPr>
        <p:spPr>
          <a:xfrm rot="0">
            <a:off x="2313667" y="306387"/>
            <a:ext cx="15701964" cy="8412482"/>
          </a:xfrm>
          <a:prstGeom prst="rect">
            <a:avLst/>
          </a:prstGeom>
        </p:spPr>
        <p:txBody>
          <a:bodyPr anchor="t" rtlCol="false" tIns="0" lIns="0" bIns="0" rIns="0">
            <a:spAutoFit/>
          </a:bodyPr>
          <a:lstStyle/>
          <a:p>
            <a:pPr algn="l">
              <a:lnSpc>
                <a:spcPts val="5579"/>
              </a:lnSpc>
            </a:pPr>
          </a:p>
          <a:p>
            <a:pPr algn="l">
              <a:lnSpc>
                <a:spcPts val="5579"/>
              </a:lnSpc>
            </a:pPr>
            <a:r>
              <a:rPr lang="en-US" sz="3599" spc="187">
                <a:solidFill>
                  <a:srgbClr val="FFFFFF"/>
                </a:solidFill>
                <a:latin typeface="Lora"/>
                <a:ea typeface="Lora"/>
                <a:cs typeface="Lora"/>
                <a:sym typeface="Lora"/>
              </a:rPr>
              <a:t>Wix is an online website builder that helps you create websites without needing to know any coding. It also has a drag-and-drop editor that gives you ease to design and customize your website using ready template designs. You can add just about anything from text, images, and buttons to personalize your pages. Wix also includes hosting and connects any custom domain to your website. Calculate also for SEO and e-commerce (for online shops) and provide third-party app integration to your website for added functions. This is probably the best website builder for business, blogs, portfolios, or personal sites, putting website creation to use for just about anyone.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86968" y="8452001"/>
            <a:ext cx="806299" cy="8062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71013"/>
              </a:solidFill>
              <a:prstDash val="solid"/>
              <a:miter/>
            </a:ln>
          </p:spPr>
        </p:sp>
        <p:sp>
          <p:nvSpPr>
            <p:cNvPr name="TextBox 4" id="4"/>
            <p:cNvSpPr txBox="true"/>
            <p:nvPr/>
          </p:nvSpPr>
          <p:spPr>
            <a:xfrm>
              <a:off x="76200" y="66675"/>
              <a:ext cx="660400" cy="669925"/>
            </a:xfrm>
            <a:prstGeom prst="rect">
              <a:avLst/>
            </a:prstGeom>
          </p:spPr>
          <p:txBody>
            <a:bodyPr anchor="ctr" rtlCol="false" tIns="50800" lIns="50800" bIns="50800" rIns="50800"/>
            <a:lstStyle/>
            <a:p>
              <a:pPr algn="ctr">
                <a:lnSpc>
                  <a:spcPts val="2625"/>
                </a:lnSpc>
              </a:pPr>
            </a:p>
          </p:txBody>
        </p:sp>
      </p:grpSp>
      <p:sp>
        <p:nvSpPr>
          <p:cNvPr name="Freeform 5" id="5"/>
          <p:cNvSpPr/>
          <p:nvPr/>
        </p:nvSpPr>
        <p:spPr>
          <a:xfrm flipH="false" flipV="false" rot="0">
            <a:off x="9556902" y="8655990"/>
            <a:ext cx="266431" cy="398322"/>
          </a:xfrm>
          <a:custGeom>
            <a:avLst/>
            <a:gdLst/>
            <a:ahLst/>
            <a:cxnLst/>
            <a:rect r="r" b="b" t="t" l="l"/>
            <a:pathLst>
              <a:path h="398322" w="266431">
                <a:moveTo>
                  <a:pt x="0" y="0"/>
                </a:moveTo>
                <a:lnTo>
                  <a:pt x="266431" y="0"/>
                </a:lnTo>
                <a:lnTo>
                  <a:pt x="266431" y="398322"/>
                </a:lnTo>
                <a:lnTo>
                  <a:pt x="0" y="398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0"/>
            <a:ext cx="2020346" cy="10287000"/>
            <a:chOff x="0" y="0"/>
            <a:chExt cx="532108" cy="2709333"/>
          </a:xfrm>
        </p:grpSpPr>
        <p:sp>
          <p:nvSpPr>
            <p:cNvPr name="Freeform 7" id="7"/>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071013"/>
            </a:solidFill>
          </p:spPr>
        </p:sp>
        <p:sp>
          <p:nvSpPr>
            <p:cNvPr name="TextBox 8" id="8"/>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grpSp>
        <p:nvGrpSpPr>
          <p:cNvPr name="Group 9" id="9"/>
          <p:cNvGrpSpPr/>
          <p:nvPr/>
        </p:nvGrpSpPr>
        <p:grpSpPr>
          <a:xfrm rot="0">
            <a:off x="2948202" y="556744"/>
            <a:ext cx="13116228" cy="1318288"/>
            <a:chOff x="0" y="0"/>
            <a:chExt cx="17488305" cy="1757717"/>
          </a:xfrm>
        </p:grpSpPr>
        <p:grpSp>
          <p:nvGrpSpPr>
            <p:cNvPr name="Group 10" id="10"/>
            <p:cNvGrpSpPr/>
            <p:nvPr/>
          </p:nvGrpSpPr>
          <p:grpSpPr>
            <a:xfrm rot="0">
              <a:off x="0" y="0"/>
              <a:ext cx="3226650" cy="1757717"/>
              <a:chOff x="0" y="0"/>
              <a:chExt cx="1492061" cy="812800"/>
            </a:xfrm>
          </p:grpSpPr>
          <p:sp>
            <p:nvSpPr>
              <p:cNvPr name="Freeform 11" id="11"/>
              <p:cNvSpPr/>
              <p:nvPr/>
            </p:nvSpPr>
            <p:spPr>
              <a:xfrm flipH="false" flipV="false" rot="0">
                <a:off x="0" y="0"/>
                <a:ext cx="1492061" cy="812800"/>
              </a:xfrm>
              <a:custGeom>
                <a:avLst/>
                <a:gdLst/>
                <a:ahLst/>
                <a:cxnLst/>
                <a:rect r="r" b="b" t="t" l="l"/>
                <a:pathLst>
                  <a:path h="812800" w="1492061">
                    <a:moveTo>
                      <a:pt x="0" y="0"/>
                    </a:moveTo>
                    <a:lnTo>
                      <a:pt x="1492061" y="0"/>
                    </a:lnTo>
                    <a:lnTo>
                      <a:pt x="1492061" y="812800"/>
                    </a:lnTo>
                    <a:lnTo>
                      <a:pt x="0" y="812800"/>
                    </a:lnTo>
                    <a:close/>
                  </a:path>
                </a:pathLst>
              </a:custGeom>
              <a:solidFill>
                <a:srgbClr val="000000"/>
              </a:solidFill>
              <a:ln w="771525" cap="sq">
                <a:solidFill>
                  <a:srgbClr val="071013"/>
                </a:solidFill>
                <a:prstDash val="lgDash"/>
                <a:miter/>
              </a:ln>
            </p:spPr>
          </p:sp>
          <p:sp>
            <p:nvSpPr>
              <p:cNvPr name="TextBox 12" id="12"/>
              <p:cNvSpPr txBox="true"/>
              <p:nvPr/>
            </p:nvSpPr>
            <p:spPr>
              <a:xfrm>
                <a:off x="0" y="-9525"/>
                <a:ext cx="1492061" cy="822325"/>
              </a:xfrm>
              <a:prstGeom prst="rect">
                <a:avLst/>
              </a:prstGeom>
            </p:spPr>
            <p:txBody>
              <a:bodyPr anchor="ctr" rtlCol="false" tIns="50800" lIns="50800" bIns="50800" rIns="50800"/>
              <a:lstStyle/>
              <a:p>
                <a:pPr algn="ctr">
                  <a:lnSpc>
                    <a:spcPts val="2625"/>
                  </a:lnSpc>
                </a:pPr>
              </a:p>
            </p:txBody>
          </p:sp>
        </p:grpSp>
        <p:sp>
          <p:nvSpPr>
            <p:cNvPr name="TextBox 13" id="13"/>
            <p:cNvSpPr txBox="true"/>
            <p:nvPr/>
          </p:nvSpPr>
          <p:spPr>
            <a:xfrm rot="0">
              <a:off x="5338217" y="52089"/>
              <a:ext cx="12150087" cy="1421978"/>
            </a:xfrm>
            <a:prstGeom prst="rect">
              <a:avLst/>
            </a:prstGeom>
          </p:spPr>
          <p:txBody>
            <a:bodyPr anchor="t" rtlCol="false" tIns="0" lIns="0" bIns="0" rIns="0">
              <a:spAutoFit/>
            </a:bodyPr>
            <a:lstStyle/>
            <a:p>
              <a:pPr algn="just">
                <a:lnSpc>
                  <a:spcPts val="1680"/>
                </a:lnSpc>
              </a:pPr>
            </a:p>
            <a:p>
              <a:pPr algn="just">
                <a:lnSpc>
                  <a:spcPts val="7279"/>
                </a:lnSpc>
              </a:pPr>
              <a:r>
                <a:rPr lang="en-US" b="true" sz="5199" spc="-103">
                  <a:solidFill>
                    <a:srgbClr val="071013"/>
                  </a:solidFill>
                  <a:latin typeface="Lora Bold"/>
                  <a:ea typeface="Lora Bold"/>
                  <a:cs typeface="Lora Bold"/>
                  <a:sym typeface="Lora Bold"/>
                </a:rPr>
                <a:t>VOLUME</a:t>
              </a:r>
            </a:p>
          </p:txBody>
        </p:sp>
        <p:sp>
          <p:nvSpPr>
            <p:cNvPr name="TextBox 14" id="14"/>
            <p:cNvSpPr txBox="true"/>
            <p:nvPr/>
          </p:nvSpPr>
          <p:spPr>
            <a:xfrm rot="0">
              <a:off x="797187" y="494049"/>
              <a:ext cx="1632277" cy="750570"/>
            </a:xfrm>
            <a:prstGeom prst="rect">
              <a:avLst/>
            </a:prstGeom>
          </p:spPr>
          <p:txBody>
            <a:bodyPr anchor="t" rtlCol="false" tIns="0" lIns="0" bIns="0" rIns="0">
              <a:spAutoFit/>
            </a:bodyPr>
            <a:lstStyle/>
            <a:p>
              <a:pPr algn="ctr" marL="0" indent="0" lvl="0">
                <a:lnSpc>
                  <a:spcPts val="4500"/>
                </a:lnSpc>
              </a:pPr>
              <a:r>
                <a:rPr lang="en-US" b="true" sz="3600" spc="-72">
                  <a:solidFill>
                    <a:srgbClr val="FEFEFE"/>
                  </a:solidFill>
                  <a:latin typeface="Montserrat Bold"/>
                  <a:ea typeface="Montserrat Bold"/>
                  <a:cs typeface="Montserrat Bold"/>
                  <a:sym typeface="Montserrat Bold"/>
                </a:rPr>
                <a:t>1</a:t>
              </a:r>
            </a:p>
          </p:txBody>
        </p:sp>
      </p:grpSp>
      <p:grpSp>
        <p:nvGrpSpPr>
          <p:cNvPr name="Group 15" id="15"/>
          <p:cNvGrpSpPr/>
          <p:nvPr/>
        </p:nvGrpSpPr>
        <p:grpSpPr>
          <a:xfrm rot="0">
            <a:off x="2948202" y="4155345"/>
            <a:ext cx="12781005" cy="1318288"/>
            <a:chOff x="0" y="0"/>
            <a:chExt cx="17041340" cy="1757717"/>
          </a:xfrm>
        </p:grpSpPr>
        <p:grpSp>
          <p:nvGrpSpPr>
            <p:cNvPr name="Group 16" id="16"/>
            <p:cNvGrpSpPr/>
            <p:nvPr/>
          </p:nvGrpSpPr>
          <p:grpSpPr>
            <a:xfrm rot="0">
              <a:off x="0" y="0"/>
              <a:ext cx="3144183" cy="1757717"/>
              <a:chOff x="0" y="0"/>
              <a:chExt cx="1453927" cy="812800"/>
            </a:xfrm>
          </p:grpSpPr>
          <p:sp>
            <p:nvSpPr>
              <p:cNvPr name="Freeform 17" id="17"/>
              <p:cNvSpPr/>
              <p:nvPr/>
            </p:nvSpPr>
            <p:spPr>
              <a:xfrm flipH="false" flipV="false" rot="0">
                <a:off x="0" y="0"/>
                <a:ext cx="1453927" cy="812800"/>
              </a:xfrm>
              <a:custGeom>
                <a:avLst/>
                <a:gdLst/>
                <a:ahLst/>
                <a:cxnLst/>
                <a:rect r="r" b="b" t="t" l="l"/>
                <a:pathLst>
                  <a:path h="812800" w="1453927">
                    <a:moveTo>
                      <a:pt x="0" y="0"/>
                    </a:moveTo>
                    <a:lnTo>
                      <a:pt x="1453927" y="0"/>
                    </a:lnTo>
                    <a:lnTo>
                      <a:pt x="1453927" y="812800"/>
                    </a:lnTo>
                    <a:lnTo>
                      <a:pt x="0" y="812800"/>
                    </a:lnTo>
                    <a:close/>
                  </a:path>
                </a:pathLst>
              </a:custGeom>
              <a:solidFill>
                <a:srgbClr val="071013"/>
              </a:solidFill>
            </p:spPr>
          </p:sp>
          <p:sp>
            <p:nvSpPr>
              <p:cNvPr name="TextBox 18" id="18"/>
              <p:cNvSpPr txBox="true"/>
              <p:nvPr/>
            </p:nvSpPr>
            <p:spPr>
              <a:xfrm>
                <a:off x="0" y="-9525"/>
                <a:ext cx="1453927" cy="822325"/>
              </a:xfrm>
              <a:prstGeom prst="rect">
                <a:avLst/>
              </a:prstGeom>
            </p:spPr>
            <p:txBody>
              <a:bodyPr anchor="ctr" rtlCol="false" tIns="50800" lIns="50800" bIns="50800" rIns="50800"/>
              <a:lstStyle/>
              <a:p>
                <a:pPr algn="ctr">
                  <a:lnSpc>
                    <a:spcPts val="2625"/>
                  </a:lnSpc>
                </a:pPr>
              </a:p>
            </p:txBody>
          </p:sp>
        </p:grpSp>
        <p:sp>
          <p:nvSpPr>
            <p:cNvPr name="TextBox 19" id="19"/>
            <p:cNvSpPr txBox="true"/>
            <p:nvPr/>
          </p:nvSpPr>
          <p:spPr>
            <a:xfrm rot="0">
              <a:off x="5201784" y="52089"/>
              <a:ext cx="11839557" cy="1421977"/>
            </a:xfrm>
            <a:prstGeom prst="rect">
              <a:avLst/>
            </a:prstGeom>
          </p:spPr>
          <p:txBody>
            <a:bodyPr anchor="t" rtlCol="false" tIns="0" lIns="0" bIns="0" rIns="0">
              <a:spAutoFit/>
            </a:bodyPr>
            <a:lstStyle/>
            <a:p>
              <a:pPr algn="just">
                <a:lnSpc>
                  <a:spcPts val="1679"/>
                </a:lnSpc>
              </a:pPr>
            </a:p>
            <a:p>
              <a:pPr algn="just">
                <a:lnSpc>
                  <a:spcPts val="7279"/>
                </a:lnSpc>
              </a:pPr>
              <a:r>
                <a:rPr lang="en-US" b="true" sz="5199" spc="-103">
                  <a:solidFill>
                    <a:srgbClr val="071013"/>
                  </a:solidFill>
                  <a:latin typeface="Lora Bold"/>
                  <a:ea typeface="Lora Bold"/>
                  <a:cs typeface="Lora Bold"/>
                  <a:sym typeface="Lora Bold"/>
                </a:rPr>
                <a:t>VELOCITY</a:t>
              </a:r>
            </a:p>
          </p:txBody>
        </p:sp>
        <p:sp>
          <p:nvSpPr>
            <p:cNvPr name="TextBox 20" id="20"/>
            <p:cNvSpPr txBox="true"/>
            <p:nvPr/>
          </p:nvSpPr>
          <p:spPr>
            <a:xfrm rot="0">
              <a:off x="776812" y="494049"/>
              <a:ext cx="1590559" cy="750570"/>
            </a:xfrm>
            <a:prstGeom prst="rect">
              <a:avLst/>
            </a:prstGeom>
          </p:spPr>
          <p:txBody>
            <a:bodyPr anchor="t" rtlCol="false" tIns="0" lIns="0" bIns="0" rIns="0">
              <a:spAutoFit/>
            </a:bodyPr>
            <a:lstStyle/>
            <a:p>
              <a:pPr algn="ctr" marL="0" indent="0" lvl="0">
                <a:lnSpc>
                  <a:spcPts val="4500"/>
                </a:lnSpc>
              </a:pPr>
              <a:r>
                <a:rPr lang="en-US" b="true" sz="3600" spc="-72">
                  <a:solidFill>
                    <a:srgbClr val="FEFEFE"/>
                  </a:solidFill>
                  <a:latin typeface="Montserrat Bold"/>
                  <a:ea typeface="Montserrat Bold"/>
                  <a:cs typeface="Montserrat Bold"/>
                  <a:sym typeface="Montserrat Bold"/>
                </a:rPr>
                <a:t>3</a:t>
              </a:r>
            </a:p>
          </p:txBody>
        </p:sp>
      </p:grpSp>
      <p:grpSp>
        <p:nvGrpSpPr>
          <p:cNvPr name="Group 21" id="21"/>
          <p:cNvGrpSpPr/>
          <p:nvPr/>
        </p:nvGrpSpPr>
        <p:grpSpPr>
          <a:xfrm rot="0">
            <a:off x="2948202" y="5953269"/>
            <a:ext cx="12781005" cy="1318288"/>
            <a:chOff x="0" y="0"/>
            <a:chExt cx="17041340" cy="1757717"/>
          </a:xfrm>
        </p:grpSpPr>
        <p:grpSp>
          <p:nvGrpSpPr>
            <p:cNvPr name="Group 22" id="22"/>
            <p:cNvGrpSpPr/>
            <p:nvPr/>
          </p:nvGrpSpPr>
          <p:grpSpPr>
            <a:xfrm rot="0">
              <a:off x="0" y="0"/>
              <a:ext cx="3144183" cy="1757717"/>
              <a:chOff x="0" y="0"/>
              <a:chExt cx="1453927" cy="812800"/>
            </a:xfrm>
          </p:grpSpPr>
          <p:sp>
            <p:nvSpPr>
              <p:cNvPr name="Freeform 23" id="23"/>
              <p:cNvSpPr/>
              <p:nvPr/>
            </p:nvSpPr>
            <p:spPr>
              <a:xfrm flipH="false" flipV="false" rot="0">
                <a:off x="0" y="0"/>
                <a:ext cx="1453927" cy="812800"/>
              </a:xfrm>
              <a:custGeom>
                <a:avLst/>
                <a:gdLst/>
                <a:ahLst/>
                <a:cxnLst/>
                <a:rect r="r" b="b" t="t" l="l"/>
                <a:pathLst>
                  <a:path h="812800" w="1453927">
                    <a:moveTo>
                      <a:pt x="0" y="0"/>
                    </a:moveTo>
                    <a:lnTo>
                      <a:pt x="1453927" y="0"/>
                    </a:lnTo>
                    <a:lnTo>
                      <a:pt x="1453927" y="812800"/>
                    </a:lnTo>
                    <a:lnTo>
                      <a:pt x="0" y="812800"/>
                    </a:lnTo>
                    <a:close/>
                  </a:path>
                </a:pathLst>
              </a:custGeom>
              <a:solidFill>
                <a:srgbClr val="071013"/>
              </a:solidFill>
            </p:spPr>
          </p:sp>
          <p:sp>
            <p:nvSpPr>
              <p:cNvPr name="TextBox 24" id="24"/>
              <p:cNvSpPr txBox="true"/>
              <p:nvPr/>
            </p:nvSpPr>
            <p:spPr>
              <a:xfrm>
                <a:off x="0" y="-9525"/>
                <a:ext cx="1453927" cy="822325"/>
              </a:xfrm>
              <a:prstGeom prst="rect">
                <a:avLst/>
              </a:prstGeom>
            </p:spPr>
            <p:txBody>
              <a:bodyPr anchor="ctr" rtlCol="false" tIns="50800" lIns="50800" bIns="50800" rIns="50800"/>
              <a:lstStyle/>
              <a:p>
                <a:pPr algn="ctr">
                  <a:lnSpc>
                    <a:spcPts val="2625"/>
                  </a:lnSpc>
                </a:pPr>
              </a:p>
            </p:txBody>
          </p:sp>
        </p:grpSp>
        <p:sp>
          <p:nvSpPr>
            <p:cNvPr name="TextBox 25" id="25"/>
            <p:cNvSpPr txBox="true"/>
            <p:nvPr/>
          </p:nvSpPr>
          <p:spPr>
            <a:xfrm rot="0">
              <a:off x="5201784" y="52089"/>
              <a:ext cx="11839557" cy="1421977"/>
            </a:xfrm>
            <a:prstGeom prst="rect">
              <a:avLst/>
            </a:prstGeom>
          </p:spPr>
          <p:txBody>
            <a:bodyPr anchor="t" rtlCol="false" tIns="0" lIns="0" bIns="0" rIns="0">
              <a:spAutoFit/>
            </a:bodyPr>
            <a:lstStyle/>
            <a:p>
              <a:pPr algn="just">
                <a:lnSpc>
                  <a:spcPts val="1679"/>
                </a:lnSpc>
              </a:pPr>
            </a:p>
            <a:p>
              <a:pPr algn="just">
                <a:lnSpc>
                  <a:spcPts val="7279"/>
                </a:lnSpc>
              </a:pPr>
              <a:r>
                <a:rPr lang="en-US" b="true" sz="5199" spc="-103">
                  <a:solidFill>
                    <a:srgbClr val="071013"/>
                  </a:solidFill>
                  <a:latin typeface="Lora Bold"/>
                  <a:ea typeface="Lora Bold"/>
                  <a:cs typeface="Lora Bold"/>
                  <a:sym typeface="Lora Bold"/>
                </a:rPr>
                <a:t>VARACITY</a:t>
              </a:r>
            </a:p>
          </p:txBody>
        </p:sp>
        <p:sp>
          <p:nvSpPr>
            <p:cNvPr name="TextBox 26" id="26"/>
            <p:cNvSpPr txBox="true"/>
            <p:nvPr/>
          </p:nvSpPr>
          <p:spPr>
            <a:xfrm rot="0">
              <a:off x="776812" y="494049"/>
              <a:ext cx="1590559" cy="750570"/>
            </a:xfrm>
            <a:prstGeom prst="rect">
              <a:avLst/>
            </a:prstGeom>
          </p:spPr>
          <p:txBody>
            <a:bodyPr anchor="t" rtlCol="false" tIns="0" lIns="0" bIns="0" rIns="0">
              <a:spAutoFit/>
            </a:bodyPr>
            <a:lstStyle/>
            <a:p>
              <a:pPr algn="ctr" marL="0" indent="0" lvl="0">
                <a:lnSpc>
                  <a:spcPts val="4500"/>
                </a:lnSpc>
              </a:pPr>
              <a:r>
                <a:rPr lang="en-US" b="true" sz="3600" spc="-72">
                  <a:solidFill>
                    <a:srgbClr val="FEFEFE"/>
                  </a:solidFill>
                  <a:latin typeface="Montserrat Bold"/>
                  <a:ea typeface="Montserrat Bold"/>
                  <a:cs typeface="Montserrat Bold"/>
                  <a:sym typeface="Montserrat Bold"/>
                </a:rPr>
                <a:t>4</a:t>
              </a:r>
            </a:p>
          </p:txBody>
        </p:sp>
      </p:grpSp>
      <p:sp>
        <p:nvSpPr>
          <p:cNvPr name="TextBox 27" id="27"/>
          <p:cNvSpPr txBox="true"/>
          <p:nvPr/>
        </p:nvSpPr>
        <p:spPr>
          <a:xfrm rot="-5400000">
            <a:off x="-4172055" y="4612521"/>
            <a:ext cx="10287000" cy="1061958"/>
          </a:xfrm>
          <a:prstGeom prst="rect">
            <a:avLst/>
          </a:prstGeom>
        </p:spPr>
        <p:txBody>
          <a:bodyPr anchor="t" rtlCol="false" tIns="0" lIns="0" bIns="0" rIns="0">
            <a:spAutoFit/>
          </a:bodyPr>
          <a:lstStyle/>
          <a:p>
            <a:pPr algn="ctr" marL="0" indent="0" lvl="0">
              <a:lnSpc>
                <a:spcPts val="8453"/>
              </a:lnSpc>
            </a:pPr>
            <a:r>
              <a:rPr lang="en-US" b="true" sz="6762" spc="-135">
                <a:solidFill>
                  <a:srgbClr val="FEFEFE"/>
                </a:solidFill>
                <a:latin typeface="Montserrat Bold"/>
                <a:ea typeface="Montserrat Bold"/>
                <a:cs typeface="Montserrat Bold"/>
                <a:sym typeface="Montserrat Bold"/>
              </a:rPr>
              <a:t>5 V’s of data </a:t>
            </a:r>
          </a:p>
        </p:txBody>
      </p:sp>
      <p:sp>
        <p:nvSpPr>
          <p:cNvPr name="Freeform 28" id="28"/>
          <p:cNvSpPr/>
          <p:nvPr/>
        </p:nvSpPr>
        <p:spPr>
          <a:xfrm flipH="false" flipV="false" rot="0">
            <a:off x="13737847" y="4324070"/>
            <a:ext cx="804729" cy="804729"/>
          </a:xfrm>
          <a:custGeom>
            <a:avLst/>
            <a:gdLst/>
            <a:ahLst/>
            <a:cxnLst/>
            <a:rect r="r" b="b" t="t" l="l"/>
            <a:pathLst>
              <a:path h="804729" w="804729">
                <a:moveTo>
                  <a:pt x="0" y="0"/>
                </a:moveTo>
                <a:lnTo>
                  <a:pt x="804729" y="0"/>
                </a:lnTo>
                <a:lnTo>
                  <a:pt x="804729" y="804729"/>
                </a:lnTo>
                <a:lnTo>
                  <a:pt x="0" y="804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13126352" y="5376054"/>
            <a:ext cx="2027719" cy="320040"/>
          </a:xfrm>
          <a:prstGeom prst="rect">
            <a:avLst/>
          </a:prstGeom>
        </p:spPr>
        <p:txBody>
          <a:bodyPr anchor="t" rtlCol="false" tIns="0" lIns="0" bIns="0" rIns="0">
            <a:spAutoFit/>
          </a:bodyPr>
          <a:lstStyle/>
          <a:p>
            <a:pPr algn="ctr" marL="0" indent="0" lvl="0">
              <a:lnSpc>
                <a:spcPts val="2624"/>
              </a:lnSpc>
            </a:pPr>
            <a:r>
              <a:rPr lang="en-US" b="true" sz="2099" spc="-41">
                <a:solidFill>
                  <a:srgbClr val="FEFEFE"/>
                </a:solidFill>
                <a:latin typeface="Montserrat Bold"/>
                <a:ea typeface="Montserrat Bold"/>
                <a:cs typeface="Montserrat Bold"/>
                <a:sym typeface="Montserrat Bold"/>
              </a:rPr>
              <a:t>Brocelle App</a:t>
            </a:r>
          </a:p>
        </p:txBody>
      </p:sp>
      <p:grpSp>
        <p:nvGrpSpPr>
          <p:cNvPr name="Group 30" id="30"/>
          <p:cNvGrpSpPr/>
          <p:nvPr/>
        </p:nvGrpSpPr>
        <p:grpSpPr>
          <a:xfrm rot="0">
            <a:off x="2948202" y="2351282"/>
            <a:ext cx="12781005" cy="1318288"/>
            <a:chOff x="0" y="0"/>
            <a:chExt cx="17041340" cy="1757717"/>
          </a:xfrm>
        </p:grpSpPr>
        <p:grpSp>
          <p:nvGrpSpPr>
            <p:cNvPr name="Group 31" id="31"/>
            <p:cNvGrpSpPr/>
            <p:nvPr/>
          </p:nvGrpSpPr>
          <p:grpSpPr>
            <a:xfrm rot="0">
              <a:off x="0" y="0"/>
              <a:ext cx="3144183" cy="1757717"/>
              <a:chOff x="0" y="0"/>
              <a:chExt cx="1453927" cy="812800"/>
            </a:xfrm>
          </p:grpSpPr>
          <p:sp>
            <p:nvSpPr>
              <p:cNvPr name="Freeform 32" id="32"/>
              <p:cNvSpPr/>
              <p:nvPr/>
            </p:nvSpPr>
            <p:spPr>
              <a:xfrm flipH="false" flipV="false" rot="0">
                <a:off x="0" y="0"/>
                <a:ext cx="1453927" cy="812800"/>
              </a:xfrm>
              <a:custGeom>
                <a:avLst/>
                <a:gdLst/>
                <a:ahLst/>
                <a:cxnLst/>
                <a:rect r="r" b="b" t="t" l="l"/>
                <a:pathLst>
                  <a:path h="812800" w="1453927">
                    <a:moveTo>
                      <a:pt x="0" y="0"/>
                    </a:moveTo>
                    <a:lnTo>
                      <a:pt x="1453927" y="0"/>
                    </a:lnTo>
                    <a:lnTo>
                      <a:pt x="1453927" y="812800"/>
                    </a:lnTo>
                    <a:lnTo>
                      <a:pt x="0" y="812800"/>
                    </a:lnTo>
                    <a:close/>
                  </a:path>
                </a:pathLst>
              </a:custGeom>
              <a:solidFill>
                <a:srgbClr val="071013"/>
              </a:solidFill>
            </p:spPr>
          </p:sp>
          <p:sp>
            <p:nvSpPr>
              <p:cNvPr name="TextBox 33" id="33"/>
              <p:cNvSpPr txBox="true"/>
              <p:nvPr/>
            </p:nvSpPr>
            <p:spPr>
              <a:xfrm>
                <a:off x="0" y="-9525"/>
                <a:ext cx="1453927" cy="822325"/>
              </a:xfrm>
              <a:prstGeom prst="rect">
                <a:avLst/>
              </a:prstGeom>
            </p:spPr>
            <p:txBody>
              <a:bodyPr anchor="ctr" rtlCol="false" tIns="50800" lIns="50800" bIns="50800" rIns="50800"/>
              <a:lstStyle/>
              <a:p>
                <a:pPr algn="ctr">
                  <a:lnSpc>
                    <a:spcPts val="2625"/>
                  </a:lnSpc>
                </a:pPr>
              </a:p>
            </p:txBody>
          </p:sp>
        </p:grpSp>
        <p:sp>
          <p:nvSpPr>
            <p:cNvPr name="TextBox 34" id="34"/>
            <p:cNvSpPr txBox="true"/>
            <p:nvPr/>
          </p:nvSpPr>
          <p:spPr>
            <a:xfrm rot="0">
              <a:off x="5201784" y="52089"/>
              <a:ext cx="11839557" cy="1421978"/>
            </a:xfrm>
            <a:prstGeom prst="rect">
              <a:avLst/>
            </a:prstGeom>
          </p:spPr>
          <p:txBody>
            <a:bodyPr anchor="t" rtlCol="false" tIns="0" lIns="0" bIns="0" rIns="0">
              <a:spAutoFit/>
            </a:bodyPr>
            <a:lstStyle/>
            <a:p>
              <a:pPr algn="just">
                <a:lnSpc>
                  <a:spcPts val="1679"/>
                </a:lnSpc>
              </a:pPr>
            </a:p>
            <a:p>
              <a:pPr algn="just">
                <a:lnSpc>
                  <a:spcPts val="7279"/>
                </a:lnSpc>
              </a:pPr>
              <a:r>
                <a:rPr lang="en-US" b="true" sz="5199" spc="-103">
                  <a:solidFill>
                    <a:srgbClr val="071013"/>
                  </a:solidFill>
                  <a:latin typeface="Lora Bold"/>
                  <a:ea typeface="Lora Bold"/>
                  <a:cs typeface="Lora Bold"/>
                  <a:sym typeface="Lora Bold"/>
                </a:rPr>
                <a:t>VARIETY</a:t>
              </a:r>
            </a:p>
          </p:txBody>
        </p:sp>
        <p:sp>
          <p:nvSpPr>
            <p:cNvPr name="TextBox 35" id="35"/>
            <p:cNvSpPr txBox="true"/>
            <p:nvPr/>
          </p:nvSpPr>
          <p:spPr>
            <a:xfrm rot="0">
              <a:off x="776812" y="494049"/>
              <a:ext cx="1590559" cy="750570"/>
            </a:xfrm>
            <a:prstGeom prst="rect">
              <a:avLst/>
            </a:prstGeom>
          </p:spPr>
          <p:txBody>
            <a:bodyPr anchor="t" rtlCol="false" tIns="0" lIns="0" bIns="0" rIns="0">
              <a:spAutoFit/>
            </a:bodyPr>
            <a:lstStyle/>
            <a:p>
              <a:pPr algn="ctr" marL="0" indent="0" lvl="0">
                <a:lnSpc>
                  <a:spcPts val="4500"/>
                </a:lnSpc>
              </a:pPr>
              <a:r>
                <a:rPr lang="en-US" b="true" sz="3600" spc="-72">
                  <a:solidFill>
                    <a:srgbClr val="FEFEFE"/>
                  </a:solidFill>
                  <a:latin typeface="Montserrat Bold"/>
                  <a:ea typeface="Montserrat Bold"/>
                  <a:cs typeface="Montserrat Bold"/>
                  <a:sym typeface="Montserrat Bold"/>
                </a:rPr>
                <a:t>2</a:t>
              </a:r>
            </a:p>
          </p:txBody>
        </p:sp>
      </p:grpSp>
      <p:grpSp>
        <p:nvGrpSpPr>
          <p:cNvPr name="Group 36" id="36"/>
          <p:cNvGrpSpPr/>
          <p:nvPr/>
        </p:nvGrpSpPr>
        <p:grpSpPr>
          <a:xfrm rot="0">
            <a:off x="2948202" y="7747806"/>
            <a:ext cx="12781005" cy="1318288"/>
            <a:chOff x="0" y="0"/>
            <a:chExt cx="17041340" cy="1757717"/>
          </a:xfrm>
        </p:grpSpPr>
        <p:grpSp>
          <p:nvGrpSpPr>
            <p:cNvPr name="Group 37" id="37"/>
            <p:cNvGrpSpPr/>
            <p:nvPr/>
          </p:nvGrpSpPr>
          <p:grpSpPr>
            <a:xfrm rot="0">
              <a:off x="0" y="0"/>
              <a:ext cx="3144183" cy="1757717"/>
              <a:chOff x="0" y="0"/>
              <a:chExt cx="1453927" cy="812800"/>
            </a:xfrm>
          </p:grpSpPr>
          <p:sp>
            <p:nvSpPr>
              <p:cNvPr name="Freeform 38" id="38"/>
              <p:cNvSpPr/>
              <p:nvPr/>
            </p:nvSpPr>
            <p:spPr>
              <a:xfrm flipH="false" flipV="false" rot="0">
                <a:off x="0" y="0"/>
                <a:ext cx="1453927" cy="812800"/>
              </a:xfrm>
              <a:custGeom>
                <a:avLst/>
                <a:gdLst/>
                <a:ahLst/>
                <a:cxnLst/>
                <a:rect r="r" b="b" t="t" l="l"/>
                <a:pathLst>
                  <a:path h="812800" w="1453927">
                    <a:moveTo>
                      <a:pt x="0" y="0"/>
                    </a:moveTo>
                    <a:lnTo>
                      <a:pt x="1453927" y="0"/>
                    </a:lnTo>
                    <a:lnTo>
                      <a:pt x="1453927" y="812800"/>
                    </a:lnTo>
                    <a:lnTo>
                      <a:pt x="0" y="812800"/>
                    </a:lnTo>
                    <a:close/>
                  </a:path>
                </a:pathLst>
              </a:custGeom>
              <a:solidFill>
                <a:srgbClr val="071013"/>
              </a:solidFill>
            </p:spPr>
          </p:sp>
          <p:sp>
            <p:nvSpPr>
              <p:cNvPr name="TextBox 39" id="39"/>
              <p:cNvSpPr txBox="true"/>
              <p:nvPr/>
            </p:nvSpPr>
            <p:spPr>
              <a:xfrm>
                <a:off x="0" y="-9525"/>
                <a:ext cx="1453927" cy="822325"/>
              </a:xfrm>
              <a:prstGeom prst="rect">
                <a:avLst/>
              </a:prstGeom>
            </p:spPr>
            <p:txBody>
              <a:bodyPr anchor="ctr" rtlCol="false" tIns="50800" lIns="50800" bIns="50800" rIns="50800"/>
              <a:lstStyle/>
              <a:p>
                <a:pPr algn="ctr">
                  <a:lnSpc>
                    <a:spcPts val="2625"/>
                  </a:lnSpc>
                </a:pPr>
              </a:p>
            </p:txBody>
          </p:sp>
        </p:grpSp>
        <p:sp>
          <p:nvSpPr>
            <p:cNvPr name="TextBox 40" id="40"/>
            <p:cNvSpPr txBox="true"/>
            <p:nvPr/>
          </p:nvSpPr>
          <p:spPr>
            <a:xfrm rot="0">
              <a:off x="5201784" y="52089"/>
              <a:ext cx="11839557" cy="1421977"/>
            </a:xfrm>
            <a:prstGeom prst="rect">
              <a:avLst/>
            </a:prstGeom>
          </p:spPr>
          <p:txBody>
            <a:bodyPr anchor="t" rtlCol="false" tIns="0" lIns="0" bIns="0" rIns="0">
              <a:spAutoFit/>
            </a:bodyPr>
            <a:lstStyle/>
            <a:p>
              <a:pPr algn="just">
                <a:lnSpc>
                  <a:spcPts val="1679"/>
                </a:lnSpc>
              </a:pPr>
            </a:p>
            <a:p>
              <a:pPr algn="just">
                <a:lnSpc>
                  <a:spcPts val="7279"/>
                </a:lnSpc>
              </a:pPr>
              <a:r>
                <a:rPr lang="en-US" b="true" sz="5199" spc="-103">
                  <a:solidFill>
                    <a:srgbClr val="071013"/>
                  </a:solidFill>
                  <a:latin typeface="Lora Bold"/>
                  <a:ea typeface="Lora Bold"/>
                  <a:cs typeface="Lora Bold"/>
                  <a:sym typeface="Lora Bold"/>
                </a:rPr>
                <a:t>VALUE </a:t>
              </a:r>
            </a:p>
          </p:txBody>
        </p:sp>
        <p:sp>
          <p:nvSpPr>
            <p:cNvPr name="TextBox 41" id="41"/>
            <p:cNvSpPr txBox="true"/>
            <p:nvPr/>
          </p:nvSpPr>
          <p:spPr>
            <a:xfrm rot="0">
              <a:off x="776812" y="494049"/>
              <a:ext cx="1590559" cy="750570"/>
            </a:xfrm>
            <a:prstGeom prst="rect">
              <a:avLst/>
            </a:prstGeom>
          </p:spPr>
          <p:txBody>
            <a:bodyPr anchor="t" rtlCol="false" tIns="0" lIns="0" bIns="0" rIns="0">
              <a:spAutoFit/>
            </a:bodyPr>
            <a:lstStyle/>
            <a:p>
              <a:pPr algn="ctr" marL="0" indent="0" lvl="0">
                <a:lnSpc>
                  <a:spcPts val="4500"/>
                </a:lnSpc>
              </a:pPr>
              <a:r>
                <a:rPr lang="en-US" b="true" sz="3600" spc="-72">
                  <a:solidFill>
                    <a:srgbClr val="FEFEFE"/>
                  </a:solidFill>
                  <a:latin typeface="Montserrat Bold"/>
                  <a:ea typeface="Montserrat Bold"/>
                  <a:cs typeface="Montserrat Bold"/>
                  <a:sym typeface="Montserrat Bold"/>
                </a:rPr>
                <a:t>5</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802745" y="451544"/>
            <a:ext cx="16682509" cy="9383912"/>
          </a:xfrm>
          <a:custGeom>
            <a:avLst/>
            <a:gdLst/>
            <a:ahLst/>
            <a:cxnLst/>
            <a:rect r="r" b="b" t="t" l="l"/>
            <a:pathLst>
              <a:path h="9383912" w="16682509">
                <a:moveTo>
                  <a:pt x="0" y="0"/>
                </a:moveTo>
                <a:lnTo>
                  <a:pt x="16682510" y="0"/>
                </a:lnTo>
                <a:lnTo>
                  <a:pt x="16682510" y="9383912"/>
                </a:lnTo>
                <a:lnTo>
                  <a:pt x="0" y="9383912"/>
                </a:lnTo>
                <a:lnTo>
                  <a:pt x="0" y="0"/>
                </a:lnTo>
                <a:close/>
              </a:path>
            </a:pathLst>
          </a:custGeom>
          <a:blipFill>
            <a:blip r:embed="rId2"/>
            <a:stretch>
              <a:fillRect l="-3317" t="0" r="-3317" b="0"/>
            </a:stretch>
          </a:blipFill>
        </p:spPr>
      </p:sp>
    </p:spTree>
  </p:cSld>
  <p:clrMapOvr>
    <a:masterClrMapping/>
  </p:clrMapOvr>
</p:sld>
</file>

<file path=ppt/slides/slide21.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4147614" y="2915202"/>
            <a:ext cx="10287000" cy="4456597"/>
          </a:xfrm>
          <a:prstGeom prst="rect">
            <a:avLst/>
          </a:prstGeom>
        </p:spPr>
        <p:txBody>
          <a:bodyPr anchor="t" rtlCol="false" tIns="0" lIns="0" bIns="0" rIns="0">
            <a:spAutoFit/>
          </a:bodyPr>
          <a:lstStyle/>
          <a:p>
            <a:pPr algn="ctr">
              <a:lnSpc>
                <a:spcPts val="7044"/>
              </a:lnSpc>
            </a:pPr>
          </a:p>
          <a:p>
            <a:pPr algn="ctr">
              <a:lnSpc>
                <a:spcPts val="7044"/>
              </a:lnSpc>
            </a:pPr>
          </a:p>
          <a:p>
            <a:pPr algn="ctr">
              <a:lnSpc>
                <a:spcPts val="7044"/>
              </a:lnSpc>
            </a:pPr>
            <a:r>
              <a:rPr lang="en-US" b="true" sz="5635" spc="-112">
                <a:solidFill>
                  <a:srgbClr val="071013"/>
                </a:solidFill>
                <a:latin typeface="Montserrat Bold"/>
                <a:ea typeface="Montserrat Bold"/>
                <a:cs typeface="Montserrat Bold"/>
                <a:sym typeface="Montserrat Bold"/>
              </a:rPr>
              <a:t>Google Sheets</a:t>
            </a:r>
          </a:p>
          <a:p>
            <a:pPr algn="ctr">
              <a:lnSpc>
                <a:spcPts val="7044"/>
              </a:lnSpc>
            </a:pPr>
          </a:p>
          <a:p>
            <a:pPr algn="ctr" marL="0" indent="0" lvl="0">
              <a:lnSpc>
                <a:spcPts val="7044"/>
              </a:lnSpc>
            </a:pPr>
          </a:p>
        </p:txBody>
      </p:sp>
      <p:sp>
        <p:nvSpPr>
          <p:cNvPr name="TextBox 6" id="6"/>
          <p:cNvSpPr txBox="true"/>
          <p:nvPr/>
        </p:nvSpPr>
        <p:spPr>
          <a:xfrm rot="0">
            <a:off x="2309643" y="302895"/>
            <a:ext cx="15496474" cy="9662160"/>
          </a:xfrm>
          <a:prstGeom prst="rect">
            <a:avLst/>
          </a:prstGeom>
        </p:spPr>
        <p:txBody>
          <a:bodyPr anchor="t" rtlCol="false" tIns="0" lIns="0" bIns="0" rIns="0">
            <a:spAutoFit/>
          </a:bodyPr>
          <a:lstStyle/>
          <a:p>
            <a:pPr algn="l">
              <a:lnSpc>
                <a:spcPts val="4500"/>
              </a:lnSpc>
            </a:pPr>
          </a:p>
          <a:p>
            <a:pPr algn="l">
              <a:lnSpc>
                <a:spcPts val="5580"/>
              </a:lnSpc>
            </a:pPr>
            <a:r>
              <a:rPr lang="en-US" sz="3600" spc="187">
                <a:solidFill>
                  <a:srgbClr val="FFFFFF"/>
                </a:solidFill>
                <a:latin typeface="Lora"/>
                <a:ea typeface="Lora"/>
                <a:cs typeface="Lora"/>
                <a:sym typeface="Lora"/>
              </a:rPr>
              <a:t>It allows real-time collaboration between users so that they can create, edit, and share spreadsheets using Google Sheets in a cloud-based fashion. Like Excel, it supports the basic elements of a spreadsheet, but because it is entirely online, the sharing and collaboration aspect is made significant. Users can enter data, perform computations, and create graphics such as charts and graphs. It's also a useful spreadsheet program that supports things like formulas, pivot tables, or data validation. Because it is closely integrated with other Google Workspace tools like Google Docs, Forms, and Drive, it is also really versatile. It allows real-time collaboration, stores everything automatically, and can be accessed by any connected device. Thus, it is best suited for group-related projects and management of their data.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278758" y="536959"/>
            <a:ext cx="17477440" cy="9213082"/>
          </a:xfrm>
          <a:custGeom>
            <a:avLst/>
            <a:gdLst/>
            <a:ahLst/>
            <a:cxnLst/>
            <a:rect r="r" b="b" t="t" l="l"/>
            <a:pathLst>
              <a:path h="9213082" w="17477440">
                <a:moveTo>
                  <a:pt x="0" y="0"/>
                </a:moveTo>
                <a:lnTo>
                  <a:pt x="17477439" y="0"/>
                </a:lnTo>
                <a:lnTo>
                  <a:pt x="17477439" y="9213082"/>
                </a:lnTo>
                <a:lnTo>
                  <a:pt x="0" y="9213082"/>
                </a:lnTo>
                <a:lnTo>
                  <a:pt x="0" y="0"/>
                </a:lnTo>
                <a:close/>
              </a:path>
            </a:pathLst>
          </a:custGeom>
          <a:blipFill>
            <a:blip r:embed="rId2"/>
            <a:stretch>
              <a:fillRect l="-808" t="0" r="-808" b="0"/>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BUBBLE </a:t>
            </a:r>
          </a:p>
        </p:txBody>
      </p:sp>
      <p:sp>
        <p:nvSpPr>
          <p:cNvPr name="TextBox 6" id="6"/>
          <p:cNvSpPr txBox="true"/>
          <p:nvPr/>
        </p:nvSpPr>
        <p:spPr>
          <a:xfrm rot="0">
            <a:off x="2586036" y="447039"/>
            <a:ext cx="15701964" cy="7954646"/>
          </a:xfrm>
          <a:prstGeom prst="rect">
            <a:avLst/>
          </a:prstGeom>
        </p:spPr>
        <p:txBody>
          <a:bodyPr anchor="t" rtlCol="false" tIns="0" lIns="0" bIns="0" rIns="0">
            <a:spAutoFit/>
          </a:bodyPr>
          <a:lstStyle/>
          <a:p>
            <a:pPr algn="l">
              <a:lnSpc>
                <a:spcPts val="5269"/>
              </a:lnSpc>
            </a:pPr>
          </a:p>
          <a:p>
            <a:pPr algn="l">
              <a:lnSpc>
                <a:spcPts val="5269"/>
              </a:lnSpc>
            </a:pPr>
            <a:r>
              <a:rPr lang="en-US" sz="3399" spc="176">
                <a:solidFill>
                  <a:srgbClr val="FFFFFF"/>
                </a:solidFill>
                <a:latin typeface="Lora"/>
                <a:ea typeface="Lora"/>
                <a:cs typeface="Lora"/>
                <a:sym typeface="Lora"/>
              </a:rPr>
              <a:t>Bubbles build no-code applications, and it is fully functional web applications built through their interface without writing a single code. Visual editor all-works together to build interfaces, workflows, and databases. One can create truly dynamic applications such as social networks, marketplaces, or CRM systems from scratch using nothing but drag-and-drop elements. Backed by Bubble, also has backend logic support to such users in managing data, executing actions, and relying on external APIs.  Bubble turns businesses and individuals into seriously charging products in record time and at very cheap expense without the need for a development team. </a:t>
            </a:r>
          </a:p>
          <a:p>
            <a:pPr algn="l">
              <a:lnSpc>
                <a:spcPts val="5269"/>
              </a:lnSpc>
            </a:pPr>
            <a:r>
              <a:rPr lang="en-US" sz="3399" spc="176">
                <a:solidFill>
                  <a:srgbClr val="FFFFFF"/>
                </a:solidFill>
                <a:latin typeface="Lora"/>
                <a:ea typeface="Lora"/>
                <a:cs typeface="Lora"/>
                <a:sym typeface="Lora"/>
              </a:rPr>
              <a:t>es.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322218" y="512064"/>
            <a:ext cx="17643565" cy="9262871"/>
          </a:xfrm>
          <a:custGeom>
            <a:avLst/>
            <a:gdLst/>
            <a:ahLst/>
            <a:cxnLst/>
            <a:rect r="r" b="b" t="t" l="l"/>
            <a:pathLst>
              <a:path h="9262871" w="17643565">
                <a:moveTo>
                  <a:pt x="0" y="0"/>
                </a:moveTo>
                <a:lnTo>
                  <a:pt x="17643564" y="0"/>
                </a:lnTo>
                <a:lnTo>
                  <a:pt x="17643564" y="9262872"/>
                </a:lnTo>
                <a:lnTo>
                  <a:pt x="0" y="9262872"/>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WEB FLOW</a:t>
            </a:r>
          </a:p>
        </p:txBody>
      </p:sp>
      <p:sp>
        <p:nvSpPr>
          <p:cNvPr name="TextBox 6" id="6"/>
          <p:cNvSpPr txBox="true"/>
          <p:nvPr/>
        </p:nvSpPr>
        <p:spPr>
          <a:xfrm rot="0">
            <a:off x="2313667" y="306387"/>
            <a:ext cx="15701964" cy="6816727"/>
          </a:xfrm>
          <a:prstGeom prst="rect">
            <a:avLst/>
          </a:prstGeom>
        </p:spPr>
        <p:txBody>
          <a:bodyPr anchor="t" rtlCol="false" tIns="0" lIns="0" bIns="0" rIns="0">
            <a:spAutoFit/>
          </a:bodyPr>
          <a:lstStyle/>
          <a:p>
            <a:pPr algn="l">
              <a:lnSpc>
                <a:spcPts val="5424"/>
              </a:lnSpc>
            </a:pPr>
          </a:p>
          <a:p>
            <a:pPr algn="l">
              <a:lnSpc>
                <a:spcPts val="5424"/>
              </a:lnSpc>
            </a:pPr>
          </a:p>
          <a:p>
            <a:pPr algn="l">
              <a:lnSpc>
                <a:spcPts val="5424"/>
              </a:lnSpc>
            </a:pPr>
            <a:r>
              <a:rPr lang="en-US" sz="3499" spc="181">
                <a:solidFill>
                  <a:srgbClr val="FFFFFF"/>
                </a:solidFill>
                <a:latin typeface="Lora"/>
                <a:ea typeface="Lora"/>
                <a:cs typeface="Lora"/>
                <a:sym typeface="Lora"/>
              </a:rPr>
              <a:t>With Webflow, you can create responsive websites using no code. The interface allows users to drag and drop design elements while providing even more advanced design tools to create completely customized websites no coding required. Webflow is also a full solution for dynamic websites and online stores, with hosting, a CMS, and e-commerce. It can be used by beginners and experienced designers who want some level of control over their design and functionality.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462221" y="726645"/>
            <a:ext cx="17363558" cy="8833710"/>
          </a:xfrm>
          <a:custGeom>
            <a:avLst/>
            <a:gdLst/>
            <a:ahLst/>
            <a:cxnLst/>
            <a:rect r="r" b="b" t="t" l="l"/>
            <a:pathLst>
              <a:path h="8833710" w="17363558">
                <a:moveTo>
                  <a:pt x="0" y="0"/>
                </a:moveTo>
                <a:lnTo>
                  <a:pt x="17363558" y="0"/>
                </a:lnTo>
                <a:lnTo>
                  <a:pt x="17363558" y="8833710"/>
                </a:lnTo>
                <a:lnTo>
                  <a:pt x="0" y="8833710"/>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ZAPIER</a:t>
            </a:r>
          </a:p>
        </p:txBody>
      </p:sp>
      <p:sp>
        <p:nvSpPr>
          <p:cNvPr name="TextBox 6" id="6"/>
          <p:cNvSpPr txBox="true"/>
          <p:nvPr/>
        </p:nvSpPr>
        <p:spPr>
          <a:xfrm rot="0">
            <a:off x="2187958" y="306387"/>
            <a:ext cx="15701964" cy="6393182"/>
          </a:xfrm>
          <a:prstGeom prst="rect">
            <a:avLst/>
          </a:prstGeom>
        </p:spPr>
        <p:txBody>
          <a:bodyPr anchor="t" rtlCol="false" tIns="0" lIns="0" bIns="0" rIns="0">
            <a:spAutoFit/>
          </a:bodyPr>
          <a:lstStyle/>
          <a:p>
            <a:pPr algn="l">
              <a:lnSpc>
                <a:spcPts val="5424"/>
              </a:lnSpc>
            </a:pPr>
            <a:r>
              <a:rPr lang="en-US" sz="3499" spc="181">
                <a:solidFill>
                  <a:srgbClr val="FFFFFF"/>
                </a:solidFill>
                <a:latin typeface="Lora"/>
                <a:ea typeface="Lora"/>
                <a:cs typeface="Lora"/>
                <a:sym typeface="Lora"/>
              </a:rPr>
              <a:t> </a:t>
            </a:r>
          </a:p>
          <a:p>
            <a:pPr algn="l">
              <a:lnSpc>
                <a:spcPts val="5424"/>
              </a:lnSpc>
            </a:pPr>
          </a:p>
          <a:p>
            <a:pPr algn="l">
              <a:lnSpc>
                <a:spcPts val="5734"/>
              </a:lnSpc>
            </a:pPr>
            <a:r>
              <a:rPr lang="en-US" sz="3699" spc="192">
                <a:solidFill>
                  <a:srgbClr val="FFFFFF"/>
                </a:solidFill>
                <a:latin typeface="Lora"/>
                <a:ea typeface="Lora"/>
                <a:cs typeface="Lora"/>
                <a:sym typeface="Lora"/>
              </a:rPr>
              <a:t>This allows a user to create a so-called "Zap". A "Zap" is defined as an automated workflow where an action in app A triggers an event in app B. For example, a new email can automatically add the sender as a contact in a CRM. Zapier has built-in integration with more than 5,000 other apps, including Gmail, Slack, and Google Sheets. This makes Zapier an incredible timesaver by removing so many boring tasks.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462638" y="592626"/>
            <a:ext cx="17362724" cy="8833286"/>
          </a:xfrm>
          <a:custGeom>
            <a:avLst/>
            <a:gdLst/>
            <a:ahLst/>
            <a:cxnLst/>
            <a:rect r="r" b="b" t="t" l="l"/>
            <a:pathLst>
              <a:path h="8833286" w="17362724">
                <a:moveTo>
                  <a:pt x="0" y="0"/>
                </a:moveTo>
                <a:lnTo>
                  <a:pt x="17362724" y="0"/>
                </a:lnTo>
                <a:lnTo>
                  <a:pt x="17362724" y="8833286"/>
                </a:lnTo>
                <a:lnTo>
                  <a:pt x="0" y="8833286"/>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AIR TABLE</a:t>
            </a:r>
          </a:p>
        </p:txBody>
      </p:sp>
      <p:sp>
        <p:nvSpPr>
          <p:cNvPr name="TextBox 6" id="6"/>
          <p:cNvSpPr txBox="true"/>
          <p:nvPr/>
        </p:nvSpPr>
        <p:spPr>
          <a:xfrm rot="0">
            <a:off x="2397473" y="739589"/>
            <a:ext cx="15555304" cy="7105962"/>
          </a:xfrm>
          <a:prstGeom prst="rect">
            <a:avLst/>
          </a:prstGeom>
        </p:spPr>
        <p:txBody>
          <a:bodyPr anchor="t" rtlCol="false" tIns="0" lIns="0" bIns="0" rIns="0">
            <a:spAutoFit/>
          </a:bodyPr>
          <a:lstStyle/>
          <a:p>
            <a:pPr algn="l">
              <a:lnSpc>
                <a:spcPts val="5635"/>
              </a:lnSpc>
            </a:pPr>
          </a:p>
          <a:p>
            <a:pPr algn="l">
              <a:lnSpc>
                <a:spcPts val="5635"/>
              </a:lnSpc>
            </a:pPr>
            <a:r>
              <a:rPr lang="en-US" sz="3635" spc="189">
                <a:solidFill>
                  <a:srgbClr val="FFFFFF"/>
                </a:solidFill>
                <a:latin typeface="Lora"/>
                <a:ea typeface="Lora"/>
                <a:cs typeface="Lora"/>
                <a:sym typeface="Lora"/>
              </a:rPr>
              <a:t>Simple spreadsheet interface with powerful database functionality - that's no code Airtable for you. With customizable tables, views, and fields for data organization, tracking, and collaboration, it works with diverse modalities of data - text, images, attachments-for project management and CRM capabilities and has even more. It supports all these and many other functions with integrated capabilities into various external applications, making it a very adaptable solution for organizing workflows, managing teams, and automating tasks.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18240375" y="0"/>
            <a:ext cx="47625" cy="10287000"/>
            <a:chOff x="0" y="0"/>
            <a:chExt cx="7378" cy="1593725"/>
          </a:xfrm>
        </p:grpSpPr>
        <p:sp>
          <p:nvSpPr>
            <p:cNvPr name="Freeform 3" id="3"/>
            <p:cNvSpPr/>
            <p:nvPr/>
          </p:nvSpPr>
          <p:spPr>
            <a:xfrm flipH="false" flipV="false" rot="0">
              <a:off x="0" y="0"/>
              <a:ext cx="7378" cy="1593725"/>
            </a:xfrm>
            <a:custGeom>
              <a:avLst/>
              <a:gdLst/>
              <a:ahLst/>
              <a:cxnLst/>
              <a:rect r="r" b="b" t="t" l="l"/>
              <a:pathLst>
                <a:path h="1593725" w="7378">
                  <a:moveTo>
                    <a:pt x="0" y="0"/>
                  </a:moveTo>
                  <a:lnTo>
                    <a:pt x="7378" y="0"/>
                  </a:lnTo>
                  <a:lnTo>
                    <a:pt x="7378" y="1593725"/>
                  </a:lnTo>
                  <a:lnTo>
                    <a:pt x="0" y="1593725"/>
                  </a:lnTo>
                  <a:close/>
                </a:path>
              </a:pathLst>
            </a:custGeom>
            <a:solidFill>
              <a:srgbClr val="000000">
                <a:alpha val="0"/>
              </a:srgbClr>
            </a:solidFill>
            <a:ln w="12700">
              <a:solidFill>
                <a:srgbClr val="000000"/>
              </a:solidFill>
            </a:ln>
          </p:spPr>
        </p:sp>
      </p:grpSp>
      <p:grpSp>
        <p:nvGrpSpPr>
          <p:cNvPr name="Group 4" id="4"/>
          <p:cNvGrpSpPr/>
          <p:nvPr/>
        </p:nvGrpSpPr>
        <p:grpSpPr>
          <a:xfrm rot="0">
            <a:off x="0" y="0"/>
            <a:ext cx="2020346" cy="10287000"/>
            <a:chOff x="0" y="0"/>
            <a:chExt cx="532108" cy="2709333"/>
          </a:xfrm>
        </p:grpSpPr>
        <p:sp>
          <p:nvSpPr>
            <p:cNvPr name="Freeform 5" id="5"/>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6" id="6"/>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7" id="7"/>
          <p:cNvSpPr txBox="true"/>
          <p:nvPr/>
        </p:nvSpPr>
        <p:spPr>
          <a:xfrm rot="0">
            <a:off x="2411803" y="-1086859"/>
            <a:ext cx="15505365" cy="11003282"/>
          </a:xfrm>
          <a:prstGeom prst="rect">
            <a:avLst/>
          </a:prstGeom>
        </p:spPr>
        <p:txBody>
          <a:bodyPr anchor="t" rtlCol="false" tIns="0" lIns="0" bIns="0" rIns="0">
            <a:spAutoFit/>
          </a:bodyPr>
          <a:lstStyle/>
          <a:p>
            <a:pPr algn="l">
              <a:lnSpc>
                <a:spcPts val="5939"/>
              </a:lnSpc>
            </a:pPr>
          </a:p>
          <a:p>
            <a:pPr algn="l">
              <a:lnSpc>
                <a:spcPts val="9569"/>
              </a:lnSpc>
            </a:pPr>
          </a:p>
          <a:p>
            <a:pPr algn="l" marL="777232" indent="-388616" lvl="1">
              <a:lnSpc>
                <a:spcPts val="5939"/>
              </a:lnSpc>
              <a:buFont typeface="Arial"/>
              <a:buChar char="•"/>
            </a:pPr>
            <a:r>
              <a:rPr lang="en-US" sz="3599" spc="187">
                <a:solidFill>
                  <a:srgbClr val="FEFEFE"/>
                </a:solidFill>
                <a:latin typeface="Lora"/>
                <a:ea typeface="Lora"/>
                <a:cs typeface="Lora"/>
                <a:sym typeface="Lora"/>
              </a:rPr>
              <a:t>It r</a:t>
            </a:r>
            <a:r>
              <a:rPr lang="en-US" sz="3599" spc="187">
                <a:solidFill>
                  <a:srgbClr val="FEFEFE"/>
                </a:solidFill>
                <a:latin typeface="Lora"/>
                <a:ea typeface="Lora"/>
                <a:cs typeface="Lora"/>
                <a:sym typeface="Lora"/>
              </a:rPr>
              <a:t>efers to the massive amount of data generated every second.</a:t>
            </a:r>
          </a:p>
          <a:p>
            <a:pPr algn="l" marL="777232" indent="-388616" lvl="1">
              <a:lnSpc>
                <a:spcPts val="5939"/>
              </a:lnSpc>
              <a:buFont typeface="Arial"/>
              <a:buChar char="•"/>
            </a:pPr>
            <a:r>
              <a:rPr lang="en-US" sz="3599" spc="187">
                <a:solidFill>
                  <a:srgbClr val="FEFEFE"/>
                </a:solidFill>
                <a:latin typeface="Lora"/>
                <a:ea typeface="Lora"/>
                <a:cs typeface="Lora"/>
                <a:sym typeface="Lora"/>
              </a:rPr>
              <a:t>Includes data from sources like social media, IoT, e-commerce, and sensors.</a:t>
            </a:r>
          </a:p>
          <a:p>
            <a:pPr algn="l" marL="777232" indent="-388616" lvl="1">
              <a:lnSpc>
                <a:spcPts val="5939"/>
              </a:lnSpc>
              <a:buFont typeface="Arial"/>
              <a:buChar char="•"/>
            </a:pPr>
            <a:r>
              <a:rPr lang="en-US" sz="3599" spc="187">
                <a:solidFill>
                  <a:srgbClr val="FEFEFE"/>
                </a:solidFill>
                <a:latin typeface="Lora"/>
                <a:ea typeface="Lora"/>
                <a:cs typeface="Lora"/>
                <a:sym typeface="Lora"/>
              </a:rPr>
              <a:t>Measured in terabytes, petabytes, or even zettabytes.</a:t>
            </a:r>
          </a:p>
          <a:p>
            <a:pPr algn="l" marL="777232" indent="-388616" lvl="1">
              <a:lnSpc>
                <a:spcPts val="5939"/>
              </a:lnSpc>
              <a:buFont typeface="Arial"/>
              <a:buChar char="•"/>
            </a:pPr>
            <a:r>
              <a:rPr lang="en-US" sz="3599" spc="187">
                <a:solidFill>
                  <a:srgbClr val="FEFEFE"/>
                </a:solidFill>
                <a:latin typeface="Lora"/>
                <a:ea typeface="Lora"/>
                <a:cs typeface="Lora"/>
                <a:sym typeface="Lora"/>
              </a:rPr>
              <a:t>Requires scalable storage systems like Hadoop or cloud solutions.</a:t>
            </a:r>
          </a:p>
          <a:p>
            <a:pPr algn="l" marL="777232" indent="-388616" lvl="1">
              <a:lnSpc>
                <a:spcPts val="5939"/>
              </a:lnSpc>
              <a:buFont typeface="Arial"/>
              <a:buChar char="•"/>
            </a:pPr>
            <a:r>
              <a:rPr lang="en-US" sz="3599" spc="187">
                <a:solidFill>
                  <a:srgbClr val="FEFEFE"/>
                </a:solidFill>
                <a:latin typeface="Lora"/>
                <a:ea typeface="Lora"/>
                <a:cs typeface="Lora"/>
                <a:sym typeface="Lora"/>
              </a:rPr>
              <a:t>Challenges involve storing, accessing, and processing vast datasets.</a:t>
            </a:r>
          </a:p>
          <a:p>
            <a:pPr algn="l" marL="777232" indent="-388616" lvl="1">
              <a:lnSpc>
                <a:spcPts val="5939"/>
              </a:lnSpc>
              <a:buFont typeface="Arial"/>
              <a:buChar char="•"/>
            </a:pPr>
            <a:r>
              <a:rPr lang="en-US" sz="3599" spc="187">
                <a:solidFill>
                  <a:srgbClr val="FEFEFE"/>
                </a:solidFill>
                <a:latin typeface="Lora"/>
                <a:ea typeface="Lora"/>
                <a:cs typeface="Lora"/>
                <a:sym typeface="Lora"/>
              </a:rPr>
              <a:t>Data warehouses and data lakes are common solutions.</a:t>
            </a:r>
          </a:p>
          <a:p>
            <a:pPr algn="l" marL="777232" indent="-388616" lvl="1">
              <a:lnSpc>
                <a:spcPts val="5939"/>
              </a:lnSpc>
              <a:buFont typeface="Arial"/>
              <a:buChar char="•"/>
            </a:pPr>
            <a:r>
              <a:rPr lang="en-US" sz="3599" spc="187">
                <a:solidFill>
                  <a:srgbClr val="FEFEFE"/>
                </a:solidFill>
                <a:latin typeface="Lora"/>
                <a:ea typeface="Lora"/>
                <a:cs typeface="Lora"/>
                <a:sym typeface="Lora"/>
              </a:rPr>
              <a:t>Enables analysis on a larger scale for deeper insights.</a:t>
            </a:r>
          </a:p>
          <a:p>
            <a:pPr algn="l">
              <a:lnSpc>
                <a:spcPts val="6599"/>
              </a:lnSpc>
            </a:pPr>
          </a:p>
        </p:txBody>
      </p:sp>
      <p:sp>
        <p:nvSpPr>
          <p:cNvPr name="TextBox 8" id="8"/>
          <p:cNvSpPr txBox="true"/>
          <p:nvPr/>
        </p:nvSpPr>
        <p:spPr>
          <a:xfrm rot="-5400000">
            <a:off x="-1604330" y="4694986"/>
            <a:ext cx="5200432" cy="897028"/>
          </a:xfrm>
          <a:prstGeom prst="rect">
            <a:avLst/>
          </a:prstGeom>
        </p:spPr>
        <p:txBody>
          <a:bodyPr anchor="t" rtlCol="false" tIns="0" lIns="0" bIns="0" rIns="0">
            <a:spAutoFit/>
          </a:bodyPr>
          <a:lstStyle/>
          <a:p>
            <a:pPr algn="ctr" marL="0" indent="0" lvl="0">
              <a:lnSpc>
                <a:spcPts val="7169"/>
              </a:lnSpc>
            </a:pPr>
            <a:r>
              <a:rPr lang="en-US" b="true" sz="5735" spc="-114">
                <a:solidFill>
                  <a:srgbClr val="071013"/>
                </a:solidFill>
                <a:latin typeface="Montserrat Bold"/>
                <a:ea typeface="Montserrat Bold"/>
                <a:cs typeface="Montserrat Bold"/>
                <a:sym typeface="Montserrat Bold"/>
              </a:rPr>
              <a:t>VOLUME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300707" y="556042"/>
            <a:ext cx="17686587" cy="9174917"/>
          </a:xfrm>
          <a:custGeom>
            <a:avLst/>
            <a:gdLst/>
            <a:ahLst/>
            <a:cxnLst/>
            <a:rect r="r" b="b" t="t" l="l"/>
            <a:pathLst>
              <a:path h="9174917" w="17686587">
                <a:moveTo>
                  <a:pt x="0" y="0"/>
                </a:moveTo>
                <a:lnTo>
                  <a:pt x="17686586" y="0"/>
                </a:lnTo>
                <a:lnTo>
                  <a:pt x="17686586" y="9174916"/>
                </a:lnTo>
                <a:lnTo>
                  <a:pt x="0" y="9174916"/>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GLIDE</a:t>
            </a:r>
          </a:p>
        </p:txBody>
      </p:sp>
      <p:sp>
        <p:nvSpPr>
          <p:cNvPr name="TextBox 6" id="6"/>
          <p:cNvSpPr txBox="true"/>
          <p:nvPr/>
        </p:nvSpPr>
        <p:spPr>
          <a:xfrm rot="0">
            <a:off x="2262757" y="116184"/>
            <a:ext cx="16025243" cy="8061050"/>
          </a:xfrm>
          <a:prstGeom prst="rect">
            <a:avLst/>
          </a:prstGeom>
        </p:spPr>
        <p:txBody>
          <a:bodyPr anchor="t" rtlCol="false" tIns="0" lIns="0" bIns="0" rIns="0">
            <a:spAutoFit/>
          </a:bodyPr>
          <a:lstStyle/>
          <a:p>
            <a:pPr algn="ctr">
              <a:lnSpc>
                <a:spcPts val="4544"/>
              </a:lnSpc>
            </a:pPr>
          </a:p>
          <a:p>
            <a:pPr algn="ctr">
              <a:lnSpc>
                <a:spcPts val="4544"/>
              </a:lnSpc>
            </a:pPr>
          </a:p>
          <a:p>
            <a:pPr algn="ctr">
              <a:lnSpc>
                <a:spcPts val="4544"/>
              </a:lnSpc>
            </a:pPr>
          </a:p>
          <a:p>
            <a:pPr algn="l">
              <a:lnSpc>
                <a:spcPts val="5635"/>
              </a:lnSpc>
            </a:pPr>
            <a:r>
              <a:rPr lang="en-US" sz="3635" spc="189">
                <a:solidFill>
                  <a:srgbClr val="FFFFFF"/>
                </a:solidFill>
                <a:latin typeface="Lora"/>
                <a:ea typeface="Lora"/>
                <a:cs typeface="Lora"/>
                <a:sym typeface="Lora"/>
              </a:rPr>
              <a:t>Glide is a completely no-code platform that makes it possible to create mobile applications crawling directly from Google Sheets. It is able to take data from the spreadsheets and animate it into applications through an easy, drag-and-drop setting. Applications, like inventory management, directories, or project work tracking, can be created with glide. Also very good for every person who is not technically savvy and just wants a streamlined process to create superior, functional mobile applications almost instantly, without a single line of code.</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284261" y="537789"/>
            <a:ext cx="17719478" cy="8943738"/>
          </a:xfrm>
          <a:custGeom>
            <a:avLst/>
            <a:gdLst/>
            <a:ahLst/>
            <a:cxnLst/>
            <a:rect r="r" b="b" t="t" l="l"/>
            <a:pathLst>
              <a:path h="8943738" w="17719478">
                <a:moveTo>
                  <a:pt x="0" y="0"/>
                </a:moveTo>
                <a:lnTo>
                  <a:pt x="17719478" y="0"/>
                </a:lnTo>
                <a:lnTo>
                  <a:pt x="17719478" y="8943737"/>
                </a:lnTo>
                <a:lnTo>
                  <a:pt x="0" y="8943737"/>
                </a:lnTo>
                <a:lnTo>
                  <a:pt x="0" y="0"/>
                </a:lnTo>
                <a:close/>
              </a:path>
            </a:pathLst>
          </a:custGeom>
          <a:blipFill>
            <a:blip r:embed="rId2"/>
            <a:stretch>
              <a:fillRect l="-1242" t="0" r="-1242" b="0"/>
            </a:stretch>
          </a:blipFill>
        </p:spPr>
      </p:sp>
    </p:spTree>
  </p:cSld>
  <p:clrMapOvr>
    <a:masterClrMapping/>
  </p:clrMapOvr>
</p:sld>
</file>

<file path=ppt/slides/slide33.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SHOPIFY</a:t>
            </a:r>
          </a:p>
        </p:txBody>
      </p:sp>
      <p:sp>
        <p:nvSpPr>
          <p:cNvPr name="TextBox 6" id="6"/>
          <p:cNvSpPr txBox="true"/>
          <p:nvPr/>
        </p:nvSpPr>
        <p:spPr>
          <a:xfrm rot="0">
            <a:off x="2313667" y="620659"/>
            <a:ext cx="15701964" cy="8188327"/>
          </a:xfrm>
          <a:prstGeom prst="rect">
            <a:avLst/>
          </a:prstGeom>
        </p:spPr>
        <p:txBody>
          <a:bodyPr anchor="t" rtlCol="false" tIns="0" lIns="0" bIns="0" rIns="0">
            <a:spAutoFit/>
          </a:bodyPr>
          <a:lstStyle/>
          <a:p>
            <a:pPr algn="l">
              <a:lnSpc>
                <a:spcPts val="5424"/>
              </a:lnSpc>
            </a:pPr>
            <a:r>
              <a:rPr lang="en-US" sz="3499" spc="181">
                <a:solidFill>
                  <a:srgbClr val="FFFFFF"/>
                </a:solidFill>
                <a:latin typeface="Lora"/>
                <a:ea typeface="Lora"/>
                <a:cs typeface="Lora"/>
                <a:sym typeface="Lora"/>
              </a:rPr>
              <a:t> </a:t>
            </a:r>
          </a:p>
          <a:p>
            <a:pPr algn="l">
              <a:lnSpc>
                <a:spcPts val="5424"/>
              </a:lnSpc>
            </a:pPr>
            <a:r>
              <a:rPr lang="en-US" sz="3499" spc="181">
                <a:solidFill>
                  <a:srgbClr val="FFFFFF"/>
                </a:solidFill>
                <a:latin typeface="Lora"/>
                <a:ea typeface="Lora"/>
                <a:cs typeface="Lora"/>
                <a:sym typeface="Lora"/>
              </a:rPr>
              <a:t>It is an online e-commerce platform that lets you build, manage and scale an online store without any technical know-how. It features a user-friendly interface along with the various customizable templates with payment gateway integrations and automates the inventory. Besides, it facilitates product posting, order tracking, shipping, and customer management which round it up as a good solution to businesses within any size. It provides marketing tools, search engine optimization features, and app integrations that enhance the functionality of a store. Shopify is preferred by those companies and entrepreneurs who want to sell their products online in as few possible steps as can be done.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412403" y="657642"/>
            <a:ext cx="17463194" cy="8971716"/>
          </a:xfrm>
          <a:custGeom>
            <a:avLst/>
            <a:gdLst/>
            <a:ahLst/>
            <a:cxnLst/>
            <a:rect r="r" b="b" t="t" l="l"/>
            <a:pathLst>
              <a:path h="8971716" w="17463194">
                <a:moveTo>
                  <a:pt x="0" y="0"/>
                </a:moveTo>
                <a:lnTo>
                  <a:pt x="17463194" y="0"/>
                </a:lnTo>
                <a:lnTo>
                  <a:pt x="17463194" y="8971716"/>
                </a:lnTo>
                <a:lnTo>
                  <a:pt x="0" y="8971716"/>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ADALO</a:t>
            </a:r>
          </a:p>
        </p:txBody>
      </p:sp>
      <p:sp>
        <p:nvSpPr>
          <p:cNvPr name="TextBox 6" id="6"/>
          <p:cNvSpPr txBox="true"/>
          <p:nvPr/>
        </p:nvSpPr>
        <p:spPr>
          <a:xfrm rot="0">
            <a:off x="2376521" y="1207720"/>
            <a:ext cx="15701964" cy="7502527"/>
          </a:xfrm>
          <a:prstGeom prst="rect">
            <a:avLst/>
          </a:prstGeom>
        </p:spPr>
        <p:txBody>
          <a:bodyPr anchor="t" rtlCol="false" tIns="0" lIns="0" bIns="0" rIns="0">
            <a:spAutoFit/>
          </a:bodyPr>
          <a:lstStyle/>
          <a:p>
            <a:pPr algn="l">
              <a:lnSpc>
                <a:spcPts val="5424"/>
              </a:lnSpc>
            </a:pPr>
            <a:r>
              <a:rPr lang="en-US" sz="3499" spc="181">
                <a:solidFill>
                  <a:srgbClr val="FFFFFF"/>
                </a:solidFill>
                <a:latin typeface="Lora"/>
                <a:ea typeface="Lora"/>
                <a:cs typeface="Lora"/>
                <a:sym typeface="Lora"/>
              </a:rPr>
              <a:t>Adalo is a no-code platform which provides a way for users to build entirely mobile and web applications without any writing code. It presents a drag-and-drop interface to shape and customize an application visually. The no-code platform comes with built-in facilities such as user authentication, databases, and third-party services integration, thus making the building of very fast apps perfect user experience. Users can create prototypes that are interactive, create fully functional apps, and even publish such apps on either the App Store or Google Play. Thus, Adalo is suitable for entrepreneurs, start-ups, and enterprises that wish to develop apps without their own development team.</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290601" y="495465"/>
            <a:ext cx="17706799" cy="9296069"/>
          </a:xfrm>
          <a:custGeom>
            <a:avLst/>
            <a:gdLst/>
            <a:ahLst/>
            <a:cxnLst/>
            <a:rect r="r" b="b" t="t" l="l"/>
            <a:pathLst>
              <a:path h="9296069" w="17706799">
                <a:moveTo>
                  <a:pt x="0" y="0"/>
                </a:moveTo>
                <a:lnTo>
                  <a:pt x="17706798" y="0"/>
                </a:lnTo>
                <a:lnTo>
                  <a:pt x="17706798" y="9296070"/>
                </a:lnTo>
                <a:lnTo>
                  <a:pt x="0" y="9296070"/>
                </a:lnTo>
                <a:lnTo>
                  <a:pt x="0" y="0"/>
                </a:lnTo>
                <a:close/>
              </a:path>
            </a:pathLst>
          </a:custGeom>
          <a:blipFill>
            <a:blip r:embed="rId2"/>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GRAPHER </a:t>
            </a:r>
          </a:p>
        </p:txBody>
      </p:sp>
      <p:sp>
        <p:nvSpPr>
          <p:cNvPr name="TextBox 6" id="6"/>
          <p:cNvSpPr txBox="true"/>
          <p:nvPr/>
        </p:nvSpPr>
        <p:spPr>
          <a:xfrm rot="0">
            <a:off x="2313667" y="725416"/>
            <a:ext cx="15701964" cy="8188327"/>
          </a:xfrm>
          <a:prstGeom prst="rect">
            <a:avLst/>
          </a:prstGeom>
        </p:spPr>
        <p:txBody>
          <a:bodyPr anchor="t" rtlCol="false" tIns="0" lIns="0" bIns="0" rIns="0">
            <a:spAutoFit/>
          </a:bodyPr>
          <a:lstStyle/>
          <a:p>
            <a:pPr algn="l">
              <a:lnSpc>
                <a:spcPts val="5424"/>
              </a:lnSpc>
            </a:pPr>
            <a:r>
              <a:rPr lang="en-US" sz="3499" spc="181">
                <a:solidFill>
                  <a:srgbClr val="FFFFFF"/>
                </a:solidFill>
                <a:latin typeface="Lora"/>
                <a:ea typeface="Lora"/>
                <a:cs typeface="Lora"/>
                <a:sym typeface="Lora"/>
              </a:rPr>
              <a:t> </a:t>
            </a:r>
          </a:p>
          <a:p>
            <a:pPr algn="l">
              <a:lnSpc>
                <a:spcPts val="5424"/>
              </a:lnSpc>
            </a:pPr>
            <a:r>
              <a:rPr lang="en-US" sz="3499" spc="181">
                <a:solidFill>
                  <a:srgbClr val="FFFFFF"/>
                </a:solidFill>
                <a:latin typeface="Lora"/>
                <a:ea typeface="Lora"/>
                <a:cs typeface="Lora"/>
                <a:sym typeface="Lora"/>
              </a:rPr>
              <a:t>It is a no-coding-required platform for interactive database visualization and chart-making. The service gives end users the power to create graphs, dashboards, and reports from their data without any programming knowledge. A simple drag-and-drop interface allows users to import data from different sources and build charts, graphs, and many more visual elements quickly. Grapher is most often used for business analytics-from data presentations and reporting to creating customized views and functionalities-the latter being supported so that users can build their visualizations according to specified needs that are also quite accessible by a non-technical audience.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2704704" y="607345"/>
            <a:ext cx="12449139" cy="9072310"/>
          </a:xfrm>
          <a:custGeom>
            <a:avLst/>
            <a:gdLst/>
            <a:ahLst/>
            <a:cxnLst/>
            <a:rect r="r" b="b" t="t" l="l"/>
            <a:pathLst>
              <a:path h="9072310" w="12449139">
                <a:moveTo>
                  <a:pt x="0" y="0"/>
                </a:moveTo>
                <a:lnTo>
                  <a:pt x="12449139" y="0"/>
                </a:lnTo>
                <a:lnTo>
                  <a:pt x="12449139" y="9072310"/>
                </a:lnTo>
                <a:lnTo>
                  <a:pt x="0" y="9072310"/>
                </a:lnTo>
                <a:lnTo>
                  <a:pt x="0" y="0"/>
                </a:lnTo>
                <a:close/>
              </a:path>
            </a:pathLst>
          </a:custGeom>
          <a:blipFill>
            <a:blip r:embed="rId2"/>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71013"/>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2244819"/>
          </a:xfrm>
          <a:custGeom>
            <a:avLst/>
            <a:gdLst/>
            <a:ahLst/>
            <a:cxnLst/>
            <a:rect r="r" b="b" t="t" l="l"/>
            <a:pathLst>
              <a:path h="12244819" w="18288000">
                <a:moveTo>
                  <a:pt x="0" y="0"/>
                </a:moveTo>
                <a:lnTo>
                  <a:pt x="18288000" y="0"/>
                </a:lnTo>
                <a:lnTo>
                  <a:pt x="18288000" y="12244819"/>
                </a:lnTo>
                <a:lnTo>
                  <a:pt x="0" y="12244819"/>
                </a:lnTo>
                <a:lnTo>
                  <a:pt x="0" y="0"/>
                </a:lnTo>
                <a:close/>
              </a:path>
            </a:pathLst>
          </a:custGeom>
          <a:blipFill>
            <a:blip r:embed="rId2"/>
            <a:stretch>
              <a:fillRect l="-736" t="0" r="-736" b="-955"/>
            </a:stretch>
          </a:blipFill>
        </p:spPr>
      </p:sp>
      <p:sp>
        <p:nvSpPr>
          <p:cNvPr name="TextBox 3" id="3"/>
          <p:cNvSpPr txBox="true"/>
          <p:nvPr/>
        </p:nvSpPr>
        <p:spPr>
          <a:xfrm rot="0">
            <a:off x="133283" y="3546401"/>
            <a:ext cx="18154717" cy="1858699"/>
          </a:xfrm>
          <a:prstGeom prst="rect">
            <a:avLst/>
          </a:prstGeom>
        </p:spPr>
        <p:txBody>
          <a:bodyPr anchor="t" rtlCol="false" tIns="0" lIns="0" bIns="0" rIns="0">
            <a:spAutoFit/>
          </a:bodyPr>
          <a:lstStyle/>
          <a:p>
            <a:pPr algn="ctr" marL="0" indent="0" lvl="0">
              <a:lnSpc>
                <a:spcPts val="14739"/>
              </a:lnSpc>
            </a:pPr>
            <a:r>
              <a:rPr lang="en-US" sz="11791" spc="-235">
                <a:solidFill>
                  <a:srgbClr val="FEFEFE"/>
                </a:solidFill>
                <a:latin typeface="Shrikhand"/>
                <a:ea typeface="Shrikhand"/>
                <a:cs typeface="Shrikhand"/>
                <a:sym typeface="Shrikhand"/>
              </a:rPr>
              <a:t>Thank You</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18240375" y="0"/>
            <a:ext cx="47625" cy="10287000"/>
            <a:chOff x="0" y="0"/>
            <a:chExt cx="7378" cy="1593725"/>
          </a:xfrm>
        </p:grpSpPr>
        <p:sp>
          <p:nvSpPr>
            <p:cNvPr name="Freeform 3" id="3"/>
            <p:cNvSpPr/>
            <p:nvPr/>
          </p:nvSpPr>
          <p:spPr>
            <a:xfrm flipH="false" flipV="false" rot="0">
              <a:off x="0" y="0"/>
              <a:ext cx="7378" cy="1593725"/>
            </a:xfrm>
            <a:custGeom>
              <a:avLst/>
              <a:gdLst/>
              <a:ahLst/>
              <a:cxnLst/>
              <a:rect r="r" b="b" t="t" l="l"/>
              <a:pathLst>
                <a:path h="1593725" w="7378">
                  <a:moveTo>
                    <a:pt x="0" y="0"/>
                  </a:moveTo>
                  <a:lnTo>
                    <a:pt x="7378" y="0"/>
                  </a:lnTo>
                  <a:lnTo>
                    <a:pt x="7378" y="1593725"/>
                  </a:lnTo>
                  <a:lnTo>
                    <a:pt x="0" y="1593725"/>
                  </a:lnTo>
                  <a:close/>
                </a:path>
              </a:pathLst>
            </a:custGeom>
            <a:solidFill>
              <a:srgbClr val="000000">
                <a:alpha val="0"/>
              </a:srgbClr>
            </a:solidFill>
            <a:ln w="12700">
              <a:solidFill>
                <a:srgbClr val="000000"/>
              </a:solidFill>
            </a:ln>
          </p:spPr>
        </p:sp>
      </p:grpSp>
      <p:grpSp>
        <p:nvGrpSpPr>
          <p:cNvPr name="Group 4" id="4"/>
          <p:cNvGrpSpPr/>
          <p:nvPr/>
        </p:nvGrpSpPr>
        <p:grpSpPr>
          <a:xfrm rot="0">
            <a:off x="0" y="0"/>
            <a:ext cx="2020346" cy="10287000"/>
            <a:chOff x="0" y="0"/>
            <a:chExt cx="532108" cy="2709333"/>
          </a:xfrm>
        </p:grpSpPr>
        <p:sp>
          <p:nvSpPr>
            <p:cNvPr name="Freeform 5" id="5"/>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6" id="6"/>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7" id="7"/>
          <p:cNvSpPr txBox="true"/>
          <p:nvPr/>
        </p:nvSpPr>
        <p:spPr>
          <a:xfrm rot="0">
            <a:off x="2684172" y="-963016"/>
            <a:ext cx="14981579" cy="10546082"/>
          </a:xfrm>
          <a:prstGeom prst="rect">
            <a:avLst/>
          </a:prstGeom>
        </p:spPr>
        <p:txBody>
          <a:bodyPr anchor="t" rtlCol="false" tIns="0" lIns="0" bIns="0" rIns="0">
            <a:spAutoFit/>
          </a:bodyPr>
          <a:lstStyle/>
          <a:p>
            <a:pPr algn="l" marL="777232" indent="-388616" lvl="1">
              <a:lnSpc>
                <a:spcPts val="5939"/>
              </a:lnSpc>
              <a:buFont typeface="Arial"/>
              <a:buChar char="•"/>
            </a:pPr>
          </a:p>
          <a:p>
            <a:pPr algn="l">
              <a:lnSpc>
                <a:spcPts val="5939"/>
              </a:lnSpc>
            </a:pPr>
          </a:p>
          <a:p>
            <a:pPr algn="l">
              <a:lnSpc>
                <a:spcPts val="5939"/>
              </a:lnSpc>
            </a:pPr>
          </a:p>
          <a:p>
            <a:pPr algn="l" marL="777232" indent="-388616" lvl="1">
              <a:lnSpc>
                <a:spcPts val="5939"/>
              </a:lnSpc>
              <a:buFont typeface="Arial"/>
              <a:buChar char="•"/>
            </a:pPr>
            <a:r>
              <a:rPr lang="en-US" sz="3599" spc="187">
                <a:solidFill>
                  <a:srgbClr val="FEFEFE"/>
                </a:solidFill>
                <a:latin typeface="Lora"/>
                <a:ea typeface="Lora"/>
                <a:cs typeface="Lora"/>
                <a:sym typeface="Lora"/>
              </a:rPr>
              <a:t>It r</a:t>
            </a:r>
            <a:r>
              <a:rPr lang="en-US" sz="3599" spc="187">
                <a:solidFill>
                  <a:srgbClr val="FEFEFE"/>
                </a:solidFill>
                <a:latin typeface="Lora"/>
                <a:ea typeface="Lora"/>
                <a:cs typeface="Lora"/>
                <a:sym typeface="Lora"/>
              </a:rPr>
              <a:t>epresents the different forms and formats of data.</a:t>
            </a:r>
          </a:p>
          <a:p>
            <a:pPr algn="l" marL="777232" indent="-388616" lvl="1">
              <a:lnSpc>
                <a:spcPts val="5939"/>
              </a:lnSpc>
              <a:buFont typeface="Arial"/>
              <a:buChar char="•"/>
            </a:pPr>
            <a:r>
              <a:rPr lang="en-US" sz="3599" spc="187">
                <a:solidFill>
                  <a:srgbClr val="FEFEFE"/>
                </a:solidFill>
                <a:latin typeface="Lora"/>
                <a:ea typeface="Lora"/>
                <a:cs typeface="Lora"/>
                <a:sym typeface="Lora"/>
              </a:rPr>
              <a:t>Includes structured (databases), semi-structured (XML, JSON), and unstructured data (videos, emails).</a:t>
            </a:r>
          </a:p>
          <a:p>
            <a:pPr algn="l" marL="777232" indent="-388616" lvl="1">
              <a:lnSpc>
                <a:spcPts val="5939"/>
              </a:lnSpc>
              <a:buFont typeface="Arial"/>
              <a:buChar char="•"/>
            </a:pPr>
            <a:r>
              <a:rPr lang="en-US" sz="3599" spc="187">
                <a:solidFill>
                  <a:srgbClr val="FEFEFE"/>
                </a:solidFill>
                <a:latin typeface="Lora"/>
                <a:ea typeface="Lora"/>
                <a:cs typeface="Lora"/>
                <a:sym typeface="Lora"/>
              </a:rPr>
              <a:t>Sources range from social media posts to IoT devices and financial systems.</a:t>
            </a:r>
          </a:p>
          <a:p>
            <a:pPr algn="l" marL="777232" indent="-388616" lvl="1">
              <a:lnSpc>
                <a:spcPts val="5939"/>
              </a:lnSpc>
              <a:buFont typeface="Arial"/>
              <a:buChar char="•"/>
            </a:pPr>
            <a:r>
              <a:rPr lang="en-US" sz="3599" spc="187">
                <a:solidFill>
                  <a:srgbClr val="FEFEFE"/>
                </a:solidFill>
                <a:latin typeface="Lora"/>
                <a:ea typeface="Lora"/>
                <a:cs typeface="Lora"/>
                <a:sym typeface="Lora"/>
              </a:rPr>
              <a:t>Diverse formats make integration and analysis complex.</a:t>
            </a:r>
          </a:p>
          <a:p>
            <a:pPr algn="l" marL="777232" indent="-388616" lvl="1">
              <a:lnSpc>
                <a:spcPts val="5939"/>
              </a:lnSpc>
              <a:buFont typeface="Arial"/>
              <a:buChar char="•"/>
            </a:pPr>
            <a:r>
              <a:rPr lang="en-US" sz="3599" spc="187">
                <a:solidFill>
                  <a:srgbClr val="FEFEFE"/>
                </a:solidFill>
                <a:latin typeface="Lora"/>
                <a:ea typeface="Lora"/>
                <a:cs typeface="Lora"/>
                <a:sym typeface="Lora"/>
              </a:rPr>
              <a:t>Requires tools like NoSQL databases and data transformation platforms.</a:t>
            </a:r>
          </a:p>
          <a:p>
            <a:pPr algn="l" marL="777232" indent="-388616" lvl="1">
              <a:lnSpc>
                <a:spcPts val="5939"/>
              </a:lnSpc>
              <a:buFont typeface="Arial"/>
              <a:buChar char="•"/>
            </a:pPr>
            <a:r>
              <a:rPr lang="en-US" sz="3599" spc="187">
                <a:solidFill>
                  <a:srgbClr val="FEFEFE"/>
                </a:solidFill>
                <a:latin typeface="Lora"/>
                <a:ea typeface="Lora"/>
                <a:cs typeface="Lora"/>
                <a:sym typeface="Lora"/>
              </a:rPr>
              <a:t>Each data type provides unique value when analyzed correctly.</a:t>
            </a:r>
          </a:p>
          <a:p>
            <a:pPr algn="l">
              <a:lnSpc>
                <a:spcPts val="6599"/>
              </a:lnSpc>
            </a:pPr>
          </a:p>
        </p:txBody>
      </p:sp>
      <p:sp>
        <p:nvSpPr>
          <p:cNvPr name="TextBox 8" id="8"/>
          <p:cNvSpPr txBox="true"/>
          <p:nvPr/>
        </p:nvSpPr>
        <p:spPr>
          <a:xfrm rot="-5400000">
            <a:off x="-1604330" y="4694986"/>
            <a:ext cx="5200432" cy="897028"/>
          </a:xfrm>
          <a:prstGeom prst="rect">
            <a:avLst/>
          </a:prstGeom>
        </p:spPr>
        <p:txBody>
          <a:bodyPr anchor="t" rtlCol="false" tIns="0" lIns="0" bIns="0" rIns="0">
            <a:spAutoFit/>
          </a:bodyPr>
          <a:lstStyle/>
          <a:p>
            <a:pPr algn="ctr" marL="0" indent="0" lvl="0">
              <a:lnSpc>
                <a:spcPts val="7169"/>
              </a:lnSpc>
            </a:pPr>
            <a:r>
              <a:rPr lang="en-US" b="true" sz="5735" spc="-114">
                <a:solidFill>
                  <a:srgbClr val="071013"/>
                </a:solidFill>
                <a:latin typeface="Montserrat Bold"/>
                <a:ea typeface="Montserrat Bold"/>
                <a:cs typeface="Montserrat Bold"/>
                <a:sym typeface="Montserrat Bold"/>
              </a:rPr>
              <a:t>VARIETY</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18240375" y="0"/>
            <a:ext cx="47625" cy="10287000"/>
            <a:chOff x="0" y="0"/>
            <a:chExt cx="7378" cy="1593725"/>
          </a:xfrm>
        </p:grpSpPr>
        <p:sp>
          <p:nvSpPr>
            <p:cNvPr name="Freeform 3" id="3"/>
            <p:cNvSpPr/>
            <p:nvPr/>
          </p:nvSpPr>
          <p:spPr>
            <a:xfrm flipH="false" flipV="false" rot="0">
              <a:off x="0" y="0"/>
              <a:ext cx="7378" cy="1593725"/>
            </a:xfrm>
            <a:custGeom>
              <a:avLst/>
              <a:gdLst/>
              <a:ahLst/>
              <a:cxnLst/>
              <a:rect r="r" b="b" t="t" l="l"/>
              <a:pathLst>
                <a:path h="1593725" w="7378">
                  <a:moveTo>
                    <a:pt x="0" y="0"/>
                  </a:moveTo>
                  <a:lnTo>
                    <a:pt x="7378" y="0"/>
                  </a:lnTo>
                  <a:lnTo>
                    <a:pt x="7378" y="1593725"/>
                  </a:lnTo>
                  <a:lnTo>
                    <a:pt x="0" y="1593725"/>
                  </a:lnTo>
                  <a:close/>
                </a:path>
              </a:pathLst>
            </a:custGeom>
            <a:solidFill>
              <a:srgbClr val="000000">
                <a:alpha val="0"/>
              </a:srgbClr>
            </a:solidFill>
            <a:ln w="12700">
              <a:solidFill>
                <a:srgbClr val="000000"/>
              </a:solidFill>
            </a:ln>
          </p:spPr>
        </p:sp>
      </p:grpSp>
      <p:grpSp>
        <p:nvGrpSpPr>
          <p:cNvPr name="Group 4" id="4"/>
          <p:cNvGrpSpPr/>
          <p:nvPr/>
        </p:nvGrpSpPr>
        <p:grpSpPr>
          <a:xfrm rot="0">
            <a:off x="0" y="0"/>
            <a:ext cx="2020346" cy="10287000"/>
            <a:chOff x="0" y="0"/>
            <a:chExt cx="532108" cy="2709333"/>
          </a:xfrm>
        </p:grpSpPr>
        <p:sp>
          <p:nvSpPr>
            <p:cNvPr name="Freeform 5" id="5"/>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6" id="6"/>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7" id="7"/>
          <p:cNvSpPr txBox="true"/>
          <p:nvPr/>
        </p:nvSpPr>
        <p:spPr>
          <a:xfrm rot="0">
            <a:off x="2621317" y="-1898816"/>
            <a:ext cx="13913055" cy="12059605"/>
          </a:xfrm>
          <a:prstGeom prst="rect">
            <a:avLst/>
          </a:prstGeom>
        </p:spPr>
        <p:txBody>
          <a:bodyPr anchor="t" rtlCol="false" tIns="0" lIns="0" bIns="0" rIns="0">
            <a:spAutoFit/>
          </a:bodyPr>
          <a:lstStyle/>
          <a:p>
            <a:pPr algn="l" marL="712464" indent="-356232" lvl="1">
              <a:lnSpc>
                <a:spcPts val="5444"/>
              </a:lnSpc>
              <a:buFont typeface="Arial"/>
              <a:buChar char="•"/>
            </a:pPr>
          </a:p>
          <a:p>
            <a:pPr algn="l" marL="712464" indent="-356232" lvl="1">
              <a:lnSpc>
                <a:spcPts val="5444"/>
              </a:lnSpc>
              <a:buFont typeface="Arial"/>
              <a:buChar char="•"/>
            </a:pPr>
          </a:p>
          <a:p>
            <a:pPr algn="l">
              <a:lnSpc>
                <a:spcPts val="5444"/>
              </a:lnSpc>
            </a:pPr>
          </a:p>
          <a:p>
            <a:pPr algn="l">
              <a:lnSpc>
                <a:spcPts val="8084"/>
              </a:lnSpc>
            </a:pPr>
          </a:p>
          <a:p>
            <a:pPr algn="l" marL="712464" indent="-356232" lvl="1">
              <a:lnSpc>
                <a:spcPts val="5444"/>
              </a:lnSpc>
              <a:buFont typeface="Arial"/>
              <a:buChar char="•"/>
            </a:pPr>
            <a:r>
              <a:rPr lang="en-US" sz="3299" spc="171">
                <a:solidFill>
                  <a:srgbClr val="FEFEFE"/>
                </a:solidFill>
                <a:latin typeface="Lora"/>
                <a:ea typeface="Lora"/>
                <a:cs typeface="Lora"/>
                <a:sym typeface="Lora"/>
              </a:rPr>
              <a:t>It refers to the speed at which data is created and processed.</a:t>
            </a:r>
          </a:p>
          <a:p>
            <a:pPr algn="l" marL="712464" indent="-356232" lvl="1">
              <a:lnSpc>
                <a:spcPts val="5444"/>
              </a:lnSpc>
              <a:buFont typeface="Arial"/>
              <a:buChar char="•"/>
            </a:pPr>
            <a:r>
              <a:rPr lang="en-US" sz="3299" spc="171">
                <a:solidFill>
                  <a:srgbClr val="FEFEFE"/>
                </a:solidFill>
                <a:latin typeface="Lora"/>
                <a:ea typeface="Lora"/>
                <a:cs typeface="Lora"/>
                <a:sym typeface="Lora"/>
              </a:rPr>
              <a:t>Examples include stock market transactions, streaming data, and real-time monitoring.</a:t>
            </a:r>
          </a:p>
          <a:p>
            <a:pPr algn="l" marL="712464" indent="-356232" lvl="1">
              <a:lnSpc>
                <a:spcPts val="5444"/>
              </a:lnSpc>
              <a:buFont typeface="Arial"/>
              <a:buChar char="•"/>
            </a:pPr>
            <a:r>
              <a:rPr lang="en-US" sz="3299" spc="171">
                <a:solidFill>
                  <a:srgbClr val="FEFEFE"/>
                </a:solidFill>
                <a:latin typeface="Lora"/>
                <a:ea typeface="Lora"/>
                <a:cs typeface="Lora"/>
                <a:sym typeface="Lora"/>
              </a:rPr>
              <a:t>Requires real-time or near real-time analytics for actionable decisions.</a:t>
            </a:r>
          </a:p>
          <a:p>
            <a:pPr algn="l" marL="712464" indent="-356232" lvl="1">
              <a:lnSpc>
                <a:spcPts val="5444"/>
              </a:lnSpc>
              <a:buFont typeface="Arial"/>
              <a:buChar char="•"/>
            </a:pPr>
            <a:r>
              <a:rPr lang="en-US" sz="3299" spc="171">
                <a:solidFill>
                  <a:srgbClr val="FEFEFE"/>
                </a:solidFill>
                <a:latin typeface="Lora"/>
                <a:ea typeface="Lora"/>
                <a:cs typeface="Lora"/>
                <a:sym typeface="Lora"/>
              </a:rPr>
              <a:t>Technologies like Apache Kafka and Spark Streaming manage high-speed data.</a:t>
            </a:r>
          </a:p>
          <a:p>
            <a:pPr algn="l" marL="712464" indent="-356232" lvl="1">
              <a:lnSpc>
                <a:spcPts val="5444"/>
              </a:lnSpc>
              <a:buFont typeface="Arial"/>
              <a:buChar char="•"/>
            </a:pPr>
            <a:r>
              <a:rPr lang="en-US" sz="3299" spc="171">
                <a:solidFill>
                  <a:srgbClr val="FEFEFE"/>
                </a:solidFill>
                <a:latin typeface="Lora"/>
                <a:ea typeface="Lora"/>
                <a:cs typeface="Lora"/>
                <a:sym typeface="Lora"/>
              </a:rPr>
              <a:t>Delay in processing velocity data can lead to missed opportunities.</a:t>
            </a:r>
          </a:p>
          <a:p>
            <a:pPr algn="l" marL="712464" indent="-356232" lvl="1">
              <a:lnSpc>
                <a:spcPts val="5444"/>
              </a:lnSpc>
              <a:buFont typeface="Arial"/>
              <a:buChar char="•"/>
            </a:pPr>
            <a:r>
              <a:rPr lang="en-US" sz="3299" spc="171">
                <a:solidFill>
                  <a:srgbClr val="FEFEFE"/>
                </a:solidFill>
                <a:latin typeface="Lora"/>
                <a:ea typeface="Lora"/>
                <a:cs typeface="Lora"/>
                <a:sym typeface="Lora"/>
              </a:rPr>
              <a:t>Critical for applications like fraud detection and live recommendations.</a:t>
            </a:r>
          </a:p>
          <a:p>
            <a:pPr algn="l">
              <a:lnSpc>
                <a:spcPts val="6599"/>
              </a:lnSpc>
            </a:pPr>
          </a:p>
        </p:txBody>
      </p:sp>
      <p:sp>
        <p:nvSpPr>
          <p:cNvPr name="TextBox 8" id="8"/>
          <p:cNvSpPr txBox="true"/>
          <p:nvPr/>
        </p:nvSpPr>
        <p:spPr>
          <a:xfrm rot="-5400000">
            <a:off x="-1604330" y="4694986"/>
            <a:ext cx="5200432" cy="897028"/>
          </a:xfrm>
          <a:prstGeom prst="rect">
            <a:avLst/>
          </a:prstGeom>
        </p:spPr>
        <p:txBody>
          <a:bodyPr anchor="t" rtlCol="false" tIns="0" lIns="0" bIns="0" rIns="0">
            <a:spAutoFit/>
          </a:bodyPr>
          <a:lstStyle/>
          <a:p>
            <a:pPr algn="ctr" marL="0" indent="0" lvl="0">
              <a:lnSpc>
                <a:spcPts val="7169"/>
              </a:lnSpc>
            </a:pPr>
            <a:r>
              <a:rPr lang="en-US" b="true" sz="5735" spc="-114">
                <a:solidFill>
                  <a:srgbClr val="071013"/>
                </a:solidFill>
                <a:latin typeface="Montserrat Bold"/>
                <a:ea typeface="Montserrat Bold"/>
                <a:cs typeface="Montserrat Bold"/>
                <a:sym typeface="Montserrat Bold"/>
              </a:rPr>
              <a:t>VELOCITY</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18240375" y="0"/>
            <a:ext cx="47625" cy="10287000"/>
            <a:chOff x="0" y="0"/>
            <a:chExt cx="7378" cy="1593725"/>
          </a:xfrm>
        </p:grpSpPr>
        <p:sp>
          <p:nvSpPr>
            <p:cNvPr name="Freeform 3" id="3"/>
            <p:cNvSpPr/>
            <p:nvPr/>
          </p:nvSpPr>
          <p:spPr>
            <a:xfrm flipH="false" flipV="false" rot="0">
              <a:off x="0" y="0"/>
              <a:ext cx="7378" cy="1593725"/>
            </a:xfrm>
            <a:custGeom>
              <a:avLst/>
              <a:gdLst/>
              <a:ahLst/>
              <a:cxnLst/>
              <a:rect r="r" b="b" t="t" l="l"/>
              <a:pathLst>
                <a:path h="1593725" w="7378">
                  <a:moveTo>
                    <a:pt x="0" y="0"/>
                  </a:moveTo>
                  <a:lnTo>
                    <a:pt x="7378" y="0"/>
                  </a:lnTo>
                  <a:lnTo>
                    <a:pt x="7378" y="1593725"/>
                  </a:lnTo>
                  <a:lnTo>
                    <a:pt x="0" y="1593725"/>
                  </a:lnTo>
                  <a:close/>
                </a:path>
              </a:pathLst>
            </a:custGeom>
            <a:solidFill>
              <a:srgbClr val="000000">
                <a:alpha val="0"/>
              </a:srgbClr>
            </a:solidFill>
            <a:ln w="12700">
              <a:solidFill>
                <a:srgbClr val="000000"/>
              </a:solidFill>
            </a:ln>
          </p:spPr>
        </p:sp>
      </p:grpSp>
      <p:grpSp>
        <p:nvGrpSpPr>
          <p:cNvPr name="Group 4" id="4"/>
          <p:cNvGrpSpPr/>
          <p:nvPr/>
        </p:nvGrpSpPr>
        <p:grpSpPr>
          <a:xfrm rot="0">
            <a:off x="0" y="0"/>
            <a:ext cx="2020346" cy="10287000"/>
            <a:chOff x="0" y="0"/>
            <a:chExt cx="532108" cy="2709333"/>
          </a:xfrm>
        </p:grpSpPr>
        <p:sp>
          <p:nvSpPr>
            <p:cNvPr name="Freeform 5" id="5"/>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6" id="6"/>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7" id="7"/>
          <p:cNvSpPr txBox="true"/>
          <p:nvPr/>
        </p:nvSpPr>
        <p:spPr>
          <a:xfrm rot="0">
            <a:off x="2809880" y="-769183"/>
            <a:ext cx="13913055" cy="10167940"/>
          </a:xfrm>
          <a:prstGeom prst="rect">
            <a:avLst/>
          </a:prstGeom>
        </p:spPr>
        <p:txBody>
          <a:bodyPr anchor="t" rtlCol="false" tIns="0" lIns="0" bIns="0" rIns="0">
            <a:spAutoFit/>
          </a:bodyPr>
          <a:lstStyle/>
          <a:p>
            <a:pPr algn="l" marL="755642" indent="-377821" lvl="1">
              <a:lnSpc>
                <a:spcPts val="5774"/>
              </a:lnSpc>
              <a:buFont typeface="Arial"/>
              <a:buChar char="•"/>
            </a:pPr>
          </a:p>
          <a:p>
            <a:pPr algn="l">
              <a:lnSpc>
                <a:spcPts val="5774"/>
              </a:lnSpc>
            </a:pPr>
          </a:p>
          <a:p>
            <a:pPr algn="l">
              <a:lnSpc>
                <a:spcPts val="5774"/>
              </a:lnSpc>
            </a:pPr>
          </a:p>
          <a:p>
            <a:pPr algn="l" marL="755642" indent="-377821" lvl="1">
              <a:lnSpc>
                <a:spcPts val="5774"/>
              </a:lnSpc>
              <a:buFont typeface="Arial"/>
              <a:buChar char="•"/>
            </a:pPr>
            <a:r>
              <a:rPr lang="en-US" sz="3499" spc="181">
                <a:solidFill>
                  <a:srgbClr val="FEFEFE"/>
                </a:solidFill>
                <a:latin typeface="Lora"/>
                <a:ea typeface="Lora"/>
                <a:cs typeface="Lora"/>
                <a:sym typeface="Lora"/>
              </a:rPr>
              <a:t>It refers to the accuracy and trustworthiness of data.</a:t>
            </a:r>
          </a:p>
          <a:p>
            <a:pPr algn="l" marL="755642" indent="-377821" lvl="1">
              <a:lnSpc>
                <a:spcPts val="5774"/>
              </a:lnSpc>
              <a:buFont typeface="Arial"/>
              <a:buChar char="•"/>
            </a:pPr>
            <a:r>
              <a:rPr lang="en-US" sz="3499" spc="181">
                <a:solidFill>
                  <a:srgbClr val="FEFEFE"/>
                </a:solidFill>
                <a:latin typeface="Lora"/>
                <a:ea typeface="Lora"/>
                <a:cs typeface="Lora"/>
                <a:sym typeface="Lora"/>
              </a:rPr>
              <a:t>Data may be inconsistent, incomplete, or biased.</a:t>
            </a:r>
          </a:p>
          <a:p>
            <a:pPr algn="l" marL="755642" indent="-377821" lvl="1">
              <a:lnSpc>
                <a:spcPts val="5774"/>
              </a:lnSpc>
              <a:buFont typeface="Arial"/>
              <a:buChar char="•"/>
            </a:pPr>
            <a:r>
              <a:rPr lang="en-US" sz="3499" spc="181">
                <a:solidFill>
                  <a:srgbClr val="FEFEFE"/>
                </a:solidFill>
                <a:latin typeface="Lora"/>
                <a:ea typeface="Lora"/>
                <a:cs typeface="Lora"/>
                <a:sym typeface="Lora"/>
              </a:rPr>
              <a:t>Poor data quality can lead to incorrect conclusions or decisions.</a:t>
            </a:r>
          </a:p>
          <a:p>
            <a:pPr algn="l" marL="755642" indent="-377821" lvl="1">
              <a:lnSpc>
                <a:spcPts val="5774"/>
              </a:lnSpc>
              <a:buFont typeface="Arial"/>
              <a:buChar char="•"/>
            </a:pPr>
            <a:r>
              <a:rPr lang="en-US" sz="3499" spc="181">
                <a:solidFill>
                  <a:srgbClr val="FEFEFE"/>
                </a:solidFill>
                <a:latin typeface="Lora"/>
                <a:ea typeface="Lora"/>
                <a:cs typeface="Lora"/>
                <a:sym typeface="Lora"/>
              </a:rPr>
              <a:t>Requires processes like data cleaning, validation, and enrichment.</a:t>
            </a:r>
          </a:p>
          <a:p>
            <a:pPr algn="l" marL="755642" indent="-377821" lvl="1">
              <a:lnSpc>
                <a:spcPts val="5774"/>
              </a:lnSpc>
              <a:buFont typeface="Arial"/>
              <a:buChar char="•"/>
            </a:pPr>
            <a:r>
              <a:rPr lang="en-US" sz="3499" spc="181">
                <a:solidFill>
                  <a:srgbClr val="FEFEFE"/>
                </a:solidFill>
                <a:latin typeface="Lora"/>
                <a:ea typeface="Lora"/>
                <a:cs typeface="Lora"/>
                <a:sym typeface="Lora"/>
              </a:rPr>
              <a:t>Includes addressing noise, duplication, and outdated information.</a:t>
            </a:r>
          </a:p>
          <a:p>
            <a:pPr algn="l" marL="755642" indent="-377821" lvl="1">
              <a:lnSpc>
                <a:spcPts val="5774"/>
              </a:lnSpc>
              <a:buFont typeface="Arial"/>
              <a:buChar char="•"/>
            </a:pPr>
            <a:r>
              <a:rPr lang="en-US" sz="3499" spc="181">
                <a:solidFill>
                  <a:srgbClr val="FEFEFE"/>
                </a:solidFill>
                <a:latin typeface="Lora"/>
                <a:ea typeface="Lora"/>
                <a:cs typeface="Lora"/>
                <a:sym typeface="Lora"/>
              </a:rPr>
              <a:t>Confidence in data builds better predictive models and insights.</a:t>
            </a:r>
          </a:p>
          <a:p>
            <a:pPr algn="l">
              <a:lnSpc>
                <a:spcPts val="6599"/>
              </a:lnSpc>
            </a:pPr>
          </a:p>
        </p:txBody>
      </p:sp>
      <p:sp>
        <p:nvSpPr>
          <p:cNvPr name="TextBox 8" id="8"/>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VERACITY</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71013"/>
        </a:solidFill>
      </p:bgPr>
    </p:bg>
    <p:spTree>
      <p:nvGrpSpPr>
        <p:cNvPr id="1" name=""/>
        <p:cNvGrpSpPr/>
        <p:nvPr/>
      </p:nvGrpSpPr>
      <p:grpSpPr>
        <a:xfrm>
          <a:off x="0" y="0"/>
          <a:ext cx="0" cy="0"/>
          <a:chOff x="0" y="0"/>
          <a:chExt cx="0" cy="0"/>
        </a:xfrm>
      </p:grpSpPr>
      <p:grpSp>
        <p:nvGrpSpPr>
          <p:cNvPr name="Group 2" id="2"/>
          <p:cNvGrpSpPr/>
          <p:nvPr/>
        </p:nvGrpSpPr>
        <p:grpSpPr>
          <a:xfrm rot="0">
            <a:off x="18240375" y="0"/>
            <a:ext cx="47625" cy="10287000"/>
            <a:chOff x="0" y="0"/>
            <a:chExt cx="7378" cy="1593725"/>
          </a:xfrm>
        </p:grpSpPr>
        <p:sp>
          <p:nvSpPr>
            <p:cNvPr name="Freeform 3" id="3"/>
            <p:cNvSpPr/>
            <p:nvPr/>
          </p:nvSpPr>
          <p:spPr>
            <a:xfrm flipH="false" flipV="false" rot="0">
              <a:off x="0" y="0"/>
              <a:ext cx="7378" cy="1593725"/>
            </a:xfrm>
            <a:custGeom>
              <a:avLst/>
              <a:gdLst/>
              <a:ahLst/>
              <a:cxnLst/>
              <a:rect r="r" b="b" t="t" l="l"/>
              <a:pathLst>
                <a:path h="1593725" w="7378">
                  <a:moveTo>
                    <a:pt x="0" y="0"/>
                  </a:moveTo>
                  <a:lnTo>
                    <a:pt x="7378" y="0"/>
                  </a:lnTo>
                  <a:lnTo>
                    <a:pt x="7378" y="1593725"/>
                  </a:lnTo>
                  <a:lnTo>
                    <a:pt x="0" y="1593725"/>
                  </a:lnTo>
                  <a:close/>
                </a:path>
              </a:pathLst>
            </a:custGeom>
            <a:solidFill>
              <a:srgbClr val="000000">
                <a:alpha val="0"/>
              </a:srgbClr>
            </a:solidFill>
            <a:ln w="12700">
              <a:solidFill>
                <a:srgbClr val="000000"/>
              </a:solidFill>
            </a:ln>
          </p:spPr>
        </p:sp>
      </p:grpSp>
      <p:grpSp>
        <p:nvGrpSpPr>
          <p:cNvPr name="Group 4" id="4"/>
          <p:cNvGrpSpPr/>
          <p:nvPr/>
        </p:nvGrpSpPr>
        <p:grpSpPr>
          <a:xfrm rot="0">
            <a:off x="0" y="0"/>
            <a:ext cx="2020346" cy="10287000"/>
            <a:chOff x="0" y="0"/>
            <a:chExt cx="532108" cy="2709333"/>
          </a:xfrm>
        </p:grpSpPr>
        <p:sp>
          <p:nvSpPr>
            <p:cNvPr name="Freeform 5" id="5"/>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6" id="6"/>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7" id="7"/>
          <p:cNvSpPr txBox="true"/>
          <p:nvPr/>
        </p:nvSpPr>
        <p:spPr>
          <a:xfrm rot="0">
            <a:off x="2809880" y="-1148754"/>
            <a:ext cx="13913055" cy="10917557"/>
          </a:xfrm>
          <a:prstGeom prst="rect">
            <a:avLst/>
          </a:prstGeom>
        </p:spPr>
        <p:txBody>
          <a:bodyPr anchor="t" rtlCol="false" tIns="0" lIns="0" bIns="0" rIns="0">
            <a:spAutoFit/>
          </a:bodyPr>
          <a:lstStyle/>
          <a:p>
            <a:pPr algn="l" marL="777232" indent="-388616" lvl="1">
              <a:lnSpc>
                <a:spcPts val="5939"/>
              </a:lnSpc>
              <a:buFont typeface="Arial"/>
              <a:buChar char="•"/>
            </a:pPr>
          </a:p>
          <a:p>
            <a:pPr algn="l" marL="777232" indent="-388616" lvl="1">
              <a:lnSpc>
                <a:spcPts val="5939"/>
              </a:lnSpc>
              <a:buFont typeface="Arial"/>
              <a:buChar char="•"/>
            </a:pPr>
          </a:p>
          <a:p>
            <a:pPr algn="l">
              <a:lnSpc>
                <a:spcPts val="5939"/>
              </a:lnSpc>
            </a:pPr>
          </a:p>
          <a:p>
            <a:pPr algn="l">
              <a:lnSpc>
                <a:spcPts val="2970"/>
              </a:lnSpc>
            </a:pPr>
          </a:p>
          <a:p>
            <a:pPr algn="l" marL="777232" indent="-388616" lvl="1">
              <a:lnSpc>
                <a:spcPts val="5939"/>
              </a:lnSpc>
              <a:buFont typeface="Arial"/>
              <a:buChar char="•"/>
            </a:pPr>
            <a:r>
              <a:rPr lang="en-US" sz="3599" spc="187">
                <a:solidFill>
                  <a:srgbClr val="FEFEFE"/>
                </a:solidFill>
                <a:latin typeface="Lora"/>
                <a:ea typeface="Lora"/>
                <a:cs typeface="Lora"/>
                <a:sym typeface="Lora"/>
              </a:rPr>
              <a:t>It r</a:t>
            </a:r>
            <a:r>
              <a:rPr lang="en-US" sz="3599" spc="187">
                <a:solidFill>
                  <a:srgbClr val="FEFEFE"/>
                </a:solidFill>
                <a:latin typeface="Lora"/>
                <a:ea typeface="Lora"/>
                <a:cs typeface="Lora"/>
                <a:sym typeface="Lora"/>
              </a:rPr>
              <a:t>epresents the insights and benefits derived from analyzing data.</a:t>
            </a:r>
          </a:p>
          <a:p>
            <a:pPr algn="l" marL="777232" indent="-388616" lvl="1">
              <a:lnSpc>
                <a:spcPts val="5939"/>
              </a:lnSpc>
              <a:buFont typeface="Arial"/>
              <a:buChar char="•"/>
            </a:pPr>
            <a:r>
              <a:rPr lang="en-US" sz="3599" spc="187">
                <a:solidFill>
                  <a:srgbClr val="FEFEFE"/>
                </a:solidFill>
                <a:latin typeface="Lora"/>
                <a:ea typeface="Lora"/>
                <a:cs typeface="Lora"/>
                <a:sym typeface="Lora"/>
              </a:rPr>
              <a:t>Data alone is not useful unless it creates measurable impact.</a:t>
            </a:r>
          </a:p>
          <a:p>
            <a:pPr algn="l" marL="777232" indent="-388616" lvl="1">
              <a:lnSpc>
                <a:spcPts val="5939"/>
              </a:lnSpc>
              <a:buFont typeface="Arial"/>
              <a:buChar char="•"/>
            </a:pPr>
            <a:r>
              <a:rPr lang="en-US" sz="3599" spc="187">
                <a:solidFill>
                  <a:srgbClr val="FEFEFE"/>
                </a:solidFill>
                <a:latin typeface="Lora"/>
                <a:ea typeface="Lora"/>
                <a:cs typeface="Lora"/>
                <a:sym typeface="Lora"/>
              </a:rPr>
              <a:t>Helps optimize business processes, improve customer experiences, and drive innovation.</a:t>
            </a:r>
          </a:p>
          <a:p>
            <a:pPr algn="l" marL="777232" indent="-388616" lvl="1">
              <a:lnSpc>
                <a:spcPts val="5939"/>
              </a:lnSpc>
              <a:buFont typeface="Arial"/>
              <a:buChar char="•"/>
            </a:pPr>
            <a:r>
              <a:rPr lang="en-US" sz="3599" spc="187">
                <a:solidFill>
                  <a:srgbClr val="FEFEFE"/>
                </a:solidFill>
                <a:latin typeface="Lora"/>
                <a:ea typeface="Lora"/>
                <a:cs typeface="Lora"/>
                <a:sym typeface="Lora"/>
              </a:rPr>
              <a:t>Examples include cost reduction, revenue growth, and predictive analytics.</a:t>
            </a:r>
          </a:p>
          <a:p>
            <a:pPr algn="l" marL="777232" indent="-388616" lvl="1">
              <a:lnSpc>
                <a:spcPts val="5939"/>
              </a:lnSpc>
              <a:buFont typeface="Arial"/>
              <a:buChar char="•"/>
            </a:pPr>
            <a:r>
              <a:rPr lang="en-US" sz="3599" spc="187">
                <a:solidFill>
                  <a:srgbClr val="FEFEFE"/>
                </a:solidFill>
                <a:latin typeface="Lora"/>
                <a:ea typeface="Lora"/>
                <a:cs typeface="Lora"/>
                <a:sym typeface="Lora"/>
              </a:rPr>
              <a:t>Requires clear objectives and tools for meaningful analysis.</a:t>
            </a:r>
          </a:p>
          <a:p>
            <a:pPr algn="l">
              <a:lnSpc>
                <a:spcPts val="6599"/>
              </a:lnSpc>
            </a:pPr>
          </a:p>
        </p:txBody>
      </p:sp>
      <p:sp>
        <p:nvSpPr>
          <p:cNvPr name="TextBox 8" id="8"/>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071013"/>
                </a:solidFill>
                <a:latin typeface="Montserrat Bold"/>
                <a:ea typeface="Montserrat Bold"/>
                <a:cs typeface="Montserrat Bold"/>
                <a:sym typeface="Montserrat Bold"/>
              </a:rPr>
              <a:t>VALUE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071013"/>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0">
            <a:off x="3530812" y="913276"/>
            <a:ext cx="1192919" cy="567690"/>
          </a:xfrm>
          <a:prstGeom prst="rect">
            <a:avLst/>
          </a:prstGeom>
        </p:spPr>
        <p:txBody>
          <a:bodyPr anchor="t" rtlCol="false" tIns="0" lIns="0" bIns="0" rIns="0">
            <a:spAutoFit/>
          </a:bodyPr>
          <a:lstStyle/>
          <a:p>
            <a:pPr algn="ctr" marL="0" indent="0" lvl="0">
              <a:lnSpc>
                <a:spcPts val="4500"/>
              </a:lnSpc>
            </a:pPr>
            <a:r>
              <a:rPr lang="en-US" b="true" sz="3600" spc="-72">
                <a:solidFill>
                  <a:srgbClr val="FEFEFE"/>
                </a:solidFill>
                <a:latin typeface="Montserrat Bold"/>
                <a:ea typeface="Montserrat Bold"/>
                <a:cs typeface="Montserrat Bold"/>
                <a:sym typeface="Montserrat Bold"/>
              </a:rPr>
              <a:t>1</a:t>
            </a:r>
          </a:p>
        </p:txBody>
      </p:sp>
      <p:sp>
        <p:nvSpPr>
          <p:cNvPr name="TextBox 6" id="6"/>
          <p:cNvSpPr txBox="true"/>
          <p:nvPr/>
        </p:nvSpPr>
        <p:spPr>
          <a:xfrm rot="-5400000">
            <a:off x="-4172055" y="4612521"/>
            <a:ext cx="10287000" cy="1061958"/>
          </a:xfrm>
          <a:prstGeom prst="rect">
            <a:avLst/>
          </a:prstGeom>
        </p:spPr>
        <p:txBody>
          <a:bodyPr anchor="t" rtlCol="false" tIns="0" lIns="0" bIns="0" rIns="0">
            <a:spAutoFit/>
          </a:bodyPr>
          <a:lstStyle/>
          <a:p>
            <a:pPr algn="ctr" marL="0" indent="0" lvl="0">
              <a:lnSpc>
                <a:spcPts val="8453"/>
              </a:lnSpc>
            </a:pPr>
            <a:r>
              <a:rPr lang="en-US" b="true" sz="6762" spc="-135">
                <a:solidFill>
                  <a:srgbClr val="FEFEFE"/>
                </a:solidFill>
                <a:latin typeface="Montserrat Bold"/>
                <a:ea typeface="Montserrat Bold"/>
                <a:cs typeface="Montserrat Bold"/>
                <a:sym typeface="Montserrat Bold"/>
              </a:rPr>
              <a:t>5 P’s of data </a:t>
            </a:r>
          </a:p>
        </p:txBody>
      </p:sp>
      <p:sp>
        <p:nvSpPr>
          <p:cNvPr name="Freeform 7" id="7"/>
          <p:cNvSpPr/>
          <p:nvPr/>
        </p:nvSpPr>
        <p:spPr>
          <a:xfrm flipH="false" flipV="false" rot="0">
            <a:off x="13737847" y="4324070"/>
            <a:ext cx="804729" cy="804729"/>
          </a:xfrm>
          <a:custGeom>
            <a:avLst/>
            <a:gdLst/>
            <a:ahLst/>
            <a:cxnLst/>
            <a:rect r="r" b="b" t="t" l="l"/>
            <a:pathLst>
              <a:path h="804729" w="804729">
                <a:moveTo>
                  <a:pt x="0" y="0"/>
                </a:moveTo>
                <a:lnTo>
                  <a:pt x="804729" y="0"/>
                </a:lnTo>
                <a:lnTo>
                  <a:pt x="804729" y="804729"/>
                </a:lnTo>
                <a:lnTo>
                  <a:pt x="0" y="8047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3126352" y="5376054"/>
            <a:ext cx="2027719" cy="320040"/>
          </a:xfrm>
          <a:prstGeom prst="rect">
            <a:avLst/>
          </a:prstGeom>
        </p:spPr>
        <p:txBody>
          <a:bodyPr anchor="t" rtlCol="false" tIns="0" lIns="0" bIns="0" rIns="0">
            <a:spAutoFit/>
          </a:bodyPr>
          <a:lstStyle/>
          <a:p>
            <a:pPr algn="ctr" marL="0" indent="0" lvl="0">
              <a:lnSpc>
                <a:spcPts val="2624"/>
              </a:lnSpc>
            </a:pPr>
            <a:r>
              <a:rPr lang="en-US" b="true" sz="2099" spc="-41">
                <a:solidFill>
                  <a:srgbClr val="FEFEFE"/>
                </a:solidFill>
                <a:latin typeface="Montserrat Bold"/>
                <a:ea typeface="Montserrat Bold"/>
                <a:cs typeface="Montserrat Bold"/>
                <a:sym typeface="Montserrat Bold"/>
              </a:rPr>
              <a:t>Brocelle App</a:t>
            </a:r>
          </a:p>
        </p:txBody>
      </p:sp>
      <p:grpSp>
        <p:nvGrpSpPr>
          <p:cNvPr name="Group 9" id="9"/>
          <p:cNvGrpSpPr/>
          <p:nvPr/>
        </p:nvGrpSpPr>
        <p:grpSpPr>
          <a:xfrm rot="0">
            <a:off x="2948202" y="547502"/>
            <a:ext cx="12781005" cy="1318288"/>
            <a:chOff x="0" y="0"/>
            <a:chExt cx="17041340" cy="1757717"/>
          </a:xfrm>
        </p:grpSpPr>
        <p:grpSp>
          <p:nvGrpSpPr>
            <p:cNvPr name="Group 10" id="10"/>
            <p:cNvGrpSpPr/>
            <p:nvPr/>
          </p:nvGrpSpPr>
          <p:grpSpPr>
            <a:xfrm rot="0">
              <a:off x="0" y="0"/>
              <a:ext cx="3144183" cy="1757717"/>
              <a:chOff x="0" y="0"/>
              <a:chExt cx="1453927" cy="812800"/>
            </a:xfrm>
          </p:grpSpPr>
          <p:sp>
            <p:nvSpPr>
              <p:cNvPr name="Freeform 11" id="11"/>
              <p:cNvSpPr/>
              <p:nvPr/>
            </p:nvSpPr>
            <p:spPr>
              <a:xfrm flipH="false" flipV="false" rot="0">
                <a:off x="0" y="0"/>
                <a:ext cx="1453927" cy="812800"/>
              </a:xfrm>
              <a:custGeom>
                <a:avLst/>
                <a:gdLst/>
                <a:ahLst/>
                <a:cxnLst/>
                <a:rect r="r" b="b" t="t" l="l"/>
                <a:pathLst>
                  <a:path h="812800" w="1453927">
                    <a:moveTo>
                      <a:pt x="0" y="0"/>
                    </a:moveTo>
                    <a:lnTo>
                      <a:pt x="1453927" y="0"/>
                    </a:lnTo>
                    <a:lnTo>
                      <a:pt x="1453927" y="812800"/>
                    </a:lnTo>
                    <a:lnTo>
                      <a:pt x="0" y="812800"/>
                    </a:lnTo>
                    <a:close/>
                  </a:path>
                </a:pathLst>
              </a:custGeom>
              <a:solidFill>
                <a:srgbClr val="000000"/>
              </a:solidFill>
              <a:ln w="771525" cap="sq">
                <a:solidFill>
                  <a:srgbClr val="071013"/>
                </a:solidFill>
                <a:prstDash val="lgDash"/>
                <a:miter/>
              </a:ln>
            </p:spPr>
          </p:sp>
          <p:sp>
            <p:nvSpPr>
              <p:cNvPr name="TextBox 12" id="12"/>
              <p:cNvSpPr txBox="true"/>
              <p:nvPr/>
            </p:nvSpPr>
            <p:spPr>
              <a:xfrm>
                <a:off x="0" y="-9525"/>
                <a:ext cx="1453927" cy="822325"/>
              </a:xfrm>
              <a:prstGeom prst="rect">
                <a:avLst/>
              </a:prstGeom>
            </p:spPr>
            <p:txBody>
              <a:bodyPr anchor="ctr" rtlCol="false" tIns="50800" lIns="50800" bIns="50800" rIns="50800"/>
              <a:lstStyle/>
              <a:p>
                <a:pPr algn="ctr">
                  <a:lnSpc>
                    <a:spcPts val="2625"/>
                  </a:lnSpc>
                </a:pPr>
              </a:p>
            </p:txBody>
          </p:sp>
        </p:grpSp>
        <p:sp>
          <p:nvSpPr>
            <p:cNvPr name="TextBox 13" id="13"/>
            <p:cNvSpPr txBox="true"/>
            <p:nvPr/>
          </p:nvSpPr>
          <p:spPr>
            <a:xfrm rot="0">
              <a:off x="5201784" y="52089"/>
              <a:ext cx="11839557" cy="1350858"/>
            </a:xfrm>
            <a:prstGeom prst="rect">
              <a:avLst/>
            </a:prstGeom>
          </p:spPr>
          <p:txBody>
            <a:bodyPr anchor="t" rtlCol="false" tIns="0" lIns="0" bIns="0" rIns="0">
              <a:spAutoFit/>
            </a:bodyPr>
            <a:lstStyle/>
            <a:p>
              <a:pPr algn="just">
                <a:lnSpc>
                  <a:spcPts val="1680"/>
                </a:lnSpc>
              </a:pPr>
            </a:p>
            <a:p>
              <a:pPr algn="just">
                <a:lnSpc>
                  <a:spcPts val="6859"/>
                </a:lnSpc>
              </a:pPr>
              <a:r>
                <a:rPr lang="en-US" sz="4899" spc="-97">
                  <a:solidFill>
                    <a:srgbClr val="071013"/>
                  </a:solidFill>
                  <a:latin typeface="Lora"/>
                  <a:ea typeface="Lora"/>
                  <a:cs typeface="Lora"/>
                  <a:sym typeface="Lora"/>
                </a:rPr>
                <a:t>PURPOSE</a:t>
              </a:r>
            </a:p>
          </p:txBody>
        </p:sp>
        <p:sp>
          <p:nvSpPr>
            <p:cNvPr name="TextBox 14" id="14"/>
            <p:cNvSpPr txBox="true"/>
            <p:nvPr/>
          </p:nvSpPr>
          <p:spPr>
            <a:xfrm rot="0">
              <a:off x="776812" y="494049"/>
              <a:ext cx="1590559" cy="750570"/>
            </a:xfrm>
            <a:prstGeom prst="rect">
              <a:avLst/>
            </a:prstGeom>
          </p:spPr>
          <p:txBody>
            <a:bodyPr anchor="t" rtlCol="false" tIns="0" lIns="0" bIns="0" rIns="0">
              <a:spAutoFit/>
            </a:bodyPr>
            <a:lstStyle/>
            <a:p>
              <a:pPr algn="ctr" marL="0" indent="0" lvl="0">
                <a:lnSpc>
                  <a:spcPts val="4500"/>
                </a:lnSpc>
              </a:pPr>
              <a:r>
                <a:rPr lang="en-US" b="true" sz="3600" spc="-72">
                  <a:solidFill>
                    <a:srgbClr val="FEFEFE"/>
                  </a:solidFill>
                  <a:latin typeface="Montserrat Bold"/>
                  <a:ea typeface="Montserrat Bold"/>
                  <a:cs typeface="Montserrat Bold"/>
                  <a:sym typeface="Montserrat Bold"/>
                </a:rPr>
                <a:t>1</a:t>
              </a:r>
            </a:p>
          </p:txBody>
        </p:sp>
      </p:grpSp>
      <p:grpSp>
        <p:nvGrpSpPr>
          <p:cNvPr name="Group 15" id="15"/>
          <p:cNvGrpSpPr/>
          <p:nvPr/>
        </p:nvGrpSpPr>
        <p:grpSpPr>
          <a:xfrm rot="0">
            <a:off x="2948202" y="2415232"/>
            <a:ext cx="12781005" cy="1318288"/>
            <a:chOff x="0" y="0"/>
            <a:chExt cx="17041340" cy="1757717"/>
          </a:xfrm>
        </p:grpSpPr>
        <p:grpSp>
          <p:nvGrpSpPr>
            <p:cNvPr name="Group 16" id="16"/>
            <p:cNvGrpSpPr/>
            <p:nvPr/>
          </p:nvGrpSpPr>
          <p:grpSpPr>
            <a:xfrm rot="0">
              <a:off x="0" y="0"/>
              <a:ext cx="3144183" cy="1757717"/>
              <a:chOff x="0" y="0"/>
              <a:chExt cx="1453927" cy="812800"/>
            </a:xfrm>
          </p:grpSpPr>
          <p:sp>
            <p:nvSpPr>
              <p:cNvPr name="Freeform 17" id="17"/>
              <p:cNvSpPr/>
              <p:nvPr/>
            </p:nvSpPr>
            <p:spPr>
              <a:xfrm flipH="false" flipV="false" rot="0">
                <a:off x="0" y="0"/>
                <a:ext cx="1453927" cy="812800"/>
              </a:xfrm>
              <a:custGeom>
                <a:avLst/>
                <a:gdLst/>
                <a:ahLst/>
                <a:cxnLst/>
                <a:rect r="r" b="b" t="t" l="l"/>
                <a:pathLst>
                  <a:path h="812800" w="1453927">
                    <a:moveTo>
                      <a:pt x="0" y="0"/>
                    </a:moveTo>
                    <a:lnTo>
                      <a:pt x="1453927" y="0"/>
                    </a:lnTo>
                    <a:lnTo>
                      <a:pt x="1453927" y="812800"/>
                    </a:lnTo>
                    <a:lnTo>
                      <a:pt x="0" y="812800"/>
                    </a:lnTo>
                    <a:close/>
                  </a:path>
                </a:pathLst>
              </a:custGeom>
              <a:solidFill>
                <a:srgbClr val="000000"/>
              </a:solidFill>
              <a:ln w="771525" cap="sq">
                <a:solidFill>
                  <a:srgbClr val="071013"/>
                </a:solidFill>
                <a:prstDash val="lgDash"/>
                <a:miter/>
              </a:ln>
            </p:spPr>
          </p:sp>
          <p:sp>
            <p:nvSpPr>
              <p:cNvPr name="TextBox 18" id="18"/>
              <p:cNvSpPr txBox="true"/>
              <p:nvPr/>
            </p:nvSpPr>
            <p:spPr>
              <a:xfrm>
                <a:off x="0" y="-9525"/>
                <a:ext cx="1453927" cy="822325"/>
              </a:xfrm>
              <a:prstGeom prst="rect">
                <a:avLst/>
              </a:prstGeom>
            </p:spPr>
            <p:txBody>
              <a:bodyPr anchor="ctr" rtlCol="false" tIns="50800" lIns="50800" bIns="50800" rIns="50800"/>
              <a:lstStyle/>
              <a:p>
                <a:pPr algn="ctr">
                  <a:lnSpc>
                    <a:spcPts val="2625"/>
                  </a:lnSpc>
                </a:pPr>
              </a:p>
            </p:txBody>
          </p:sp>
        </p:grpSp>
        <p:sp>
          <p:nvSpPr>
            <p:cNvPr name="TextBox 19" id="19"/>
            <p:cNvSpPr txBox="true"/>
            <p:nvPr/>
          </p:nvSpPr>
          <p:spPr>
            <a:xfrm rot="0">
              <a:off x="5201784" y="52089"/>
              <a:ext cx="11839557" cy="1350858"/>
            </a:xfrm>
            <a:prstGeom prst="rect">
              <a:avLst/>
            </a:prstGeom>
          </p:spPr>
          <p:txBody>
            <a:bodyPr anchor="t" rtlCol="false" tIns="0" lIns="0" bIns="0" rIns="0">
              <a:spAutoFit/>
            </a:bodyPr>
            <a:lstStyle/>
            <a:p>
              <a:pPr algn="just">
                <a:lnSpc>
                  <a:spcPts val="1680"/>
                </a:lnSpc>
              </a:pPr>
            </a:p>
            <a:p>
              <a:pPr algn="just">
                <a:lnSpc>
                  <a:spcPts val="6859"/>
                </a:lnSpc>
              </a:pPr>
              <a:r>
                <a:rPr lang="en-US" sz="4899" spc="-97">
                  <a:solidFill>
                    <a:srgbClr val="071013"/>
                  </a:solidFill>
                  <a:latin typeface="Lora"/>
                  <a:ea typeface="Lora"/>
                  <a:cs typeface="Lora"/>
                  <a:sym typeface="Lora"/>
                </a:rPr>
                <a:t>PROGRAMMABILITY</a:t>
              </a:r>
            </a:p>
          </p:txBody>
        </p:sp>
        <p:sp>
          <p:nvSpPr>
            <p:cNvPr name="TextBox 20" id="20"/>
            <p:cNvSpPr txBox="true"/>
            <p:nvPr/>
          </p:nvSpPr>
          <p:spPr>
            <a:xfrm rot="0">
              <a:off x="776812" y="494049"/>
              <a:ext cx="1590559" cy="750570"/>
            </a:xfrm>
            <a:prstGeom prst="rect">
              <a:avLst/>
            </a:prstGeom>
          </p:spPr>
          <p:txBody>
            <a:bodyPr anchor="t" rtlCol="false" tIns="0" lIns="0" bIns="0" rIns="0">
              <a:spAutoFit/>
            </a:bodyPr>
            <a:lstStyle/>
            <a:p>
              <a:pPr algn="ctr" marL="0" indent="0" lvl="0">
                <a:lnSpc>
                  <a:spcPts val="4500"/>
                </a:lnSpc>
              </a:pPr>
              <a:r>
                <a:rPr lang="en-US" b="true" sz="3600" spc="-72">
                  <a:solidFill>
                    <a:srgbClr val="FEFEFE"/>
                  </a:solidFill>
                  <a:latin typeface="Montserrat Bold"/>
                  <a:ea typeface="Montserrat Bold"/>
                  <a:cs typeface="Montserrat Bold"/>
                  <a:sym typeface="Montserrat Bold"/>
                </a:rPr>
                <a:t>2</a:t>
              </a:r>
            </a:p>
          </p:txBody>
        </p:sp>
      </p:grpSp>
      <p:grpSp>
        <p:nvGrpSpPr>
          <p:cNvPr name="Group 21" id="21"/>
          <p:cNvGrpSpPr/>
          <p:nvPr/>
        </p:nvGrpSpPr>
        <p:grpSpPr>
          <a:xfrm rot="0">
            <a:off x="2948202" y="4222548"/>
            <a:ext cx="12781005" cy="1318288"/>
            <a:chOff x="0" y="0"/>
            <a:chExt cx="17041340" cy="1757717"/>
          </a:xfrm>
        </p:grpSpPr>
        <p:grpSp>
          <p:nvGrpSpPr>
            <p:cNvPr name="Group 22" id="22"/>
            <p:cNvGrpSpPr/>
            <p:nvPr/>
          </p:nvGrpSpPr>
          <p:grpSpPr>
            <a:xfrm rot="0">
              <a:off x="0" y="0"/>
              <a:ext cx="3144183" cy="1757717"/>
              <a:chOff x="0" y="0"/>
              <a:chExt cx="1453927" cy="812800"/>
            </a:xfrm>
          </p:grpSpPr>
          <p:sp>
            <p:nvSpPr>
              <p:cNvPr name="Freeform 23" id="23"/>
              <p:cNvSpPr/>
              <p:nvPr/>
            </p:nvSpPr>
            <p:spPr>
              <a:xfrm flipH="false" flipV="false" rot="0">
                <a:off x="0" y="0"/>
                <a:ext cx="1453927" cy="812800"/>
              </a:xfrm>
              <a:custGeom>
                <a:avLst/>
                <a:gdLst/>
                <a:ahLst/>
                <a:cxnLst/>
                <a:rect r="r" b="b" t="t" l="l"/>
                <a:pathLst>
                  <a:path h="812800" w="1453927">
                    <a:moveTo>
                      <a:pt x="0" y="0"/>
                    </a:moveTo>
                    <a:lnTo>
                      <a:pt x="1453927" y="0"/>
                    </a:lnTo>
                    <a:lnTo>
                      <a:pt x="1453927" y="812800"/>
                    </a:lnTo>
                    <a:lnTo>
                      <a:pt x="0" y="812800"/>
                    </a:lnTo>
                    <a:close/>
                  </a:path>
                </a:pathLst>
              </a:custGeom>
              <a:solidFill>
                <a:srgbClr val="000000"/>
              </a:solidFill>
              <a:ln w="771525" cap="sq">
                <a:solidFill>
                  <a:srgbClr val="071013"/>
                </a:solidFill>
                <a:prstDash val="lgDash"/>
                <a:miter/>
              </a:ln>
            </p:spPr>
          </p:sp>
          <p:sp>
            <p:nvSpPr>
              <p:cNvPr name="TextBox 24" id="24"/>
              <p:cNvSpPr txBox="true"/>
              <p:nvPr/>
            </p:nvSpPr>
            <p:spPr>
              <a:xfrm>
                <a:off x="0" y="-9525"/>
                <a:ext cx="1453927" cy="822325"/>
              </a:xfrm>
              <a:prstGeom prst="rect">
                <a:avLst/>
              </a:prstGeom>
            </p:spPr>
            <p:txBody>
              <a:bodyPr anchor="ctr" rtlCol="false" tIns="50800" lIns="50800" bIns="50800" rIns="50800"/>
              <a:lstStyle/>
              <a:p>
                <a:pPr algn="ctr">
                  <a:lnSpc>
                    <a:spcPts val="2625"/>
                  </a:lnSpc>
                </a:pPr>
              </a:p>
            </p:txBody>
          </p:sp>
        </p:grpSp>
        <p:sp>
          <p:nvSpPr>
            <p:cNvPr name="TextBox 25" id="25"/>
            <p:cNvSpPr txBox="true"/>
            <p:nvPr/>
          </p:nvSpPr>
          <p:spPr>
            <a:xfrm rot="0">
              <a:off x="5201784" y="52089"/>
              <a:ext cx="11839557" cy="1350858"/>
            </a:xfrm>
            <a:prstGeom prst="rect">
              <a:avLst/>
            </a:prstGeom>
          </p:spPr>
          <p:txBody>
            <a:bodyPr anchor="t" rtlCol="false" tIns="0" lIns="0" bIns="0" rIns="0">
              <a:spAutoFit/>
            </a:bodyPr>
            <a:lstStyle/>
            <a:p>
              <a:pPr algn="just">
                <a:lnSpc>
                  <a:spcPts val="1680"/>
                </a:lnSpc>
              </a:pPr>
            </a:p>
            <a:p>
              <a:pPr algn="just">
                <a:lnSpc>
                  <a:spcPts val="6859"/>
                </a:lnSpc>
              </a:pPr>
              <a:r>
                <a:rPr lang="en-US" sz="4899" spc="-97">
                  <a:solidFill>
                    <a:srgbClr val="071013"/>
                  </a:solidFill>
                  <a:latin typeface="Lora"/>
                  <a:ea typeface="Lora"/>
                  <a:cs typeface="Lora"/>
                  <a:sym typeface="Lora"/>
                </a:rPr>
                <a:t>PLATFORM</a:t>
              </a:r>
            </a:p>
          </p:txBody>
        </p:sp>
        <p:sp>
          <p:nvSpPr>
            <p:cNvPr name="TextBox 26" id="26"/>
            <p:cNvSpPr txBox="true"/>
            <p:nvPr/>
          </p:nvSpPr>
          <p:spPr>
            <a:xfrm rot="0">
              <a:off x="776812" y="494049"/>
              <a:ext cx="1590559" cy="750570"/>
            </a:xfrm>
            <a:prstGeom prst="rect">
              <a:avLst/>
            </a:prstGeom>
          </p:spPr>
          <p:txBody>
            <a:bodyPr anchor="t" rtlCol="false" tIns="0" lIns="0" bIns="0" rIns="0">
              <a:spAutoFit/>
            </a:bodyPr>
            <a:lstStyle/>
            <a:p>
              <a:pPr algn="ctr" marL="0" indent="0" lvl="0">
                <a:lnSpc>
                  <a:spcPts val="4500"/>
                </a:lnSpc>
              </a:pPr>
              <a:r>
                <a:rPr lang="en-US" b="true" sz="3600" spc="-72">
                  <a:solidFill>
                    <a:srgbClr val="FEFEFE"/>
                  </a:solidFill>
                  <a:latin typeface="Montserrat Bold"/>
                  <a:ea typeface="Montserrat Bold"/>
                  <a:cs typeface="Montserrat Bold"/>
                  <a:sym typeface="Montserrat Bold"/>
                </a:rPr>
                <a:t>3</a:t>
              </a:r>
            </a:p>
          </p:txBody>
        </p:sp>
      </p:grpSp>
      <p:grpSp>
        <p:nvGrpSpPr>
          <p:cNvPr name="Group 27" id="27"/>
          <p:cNvGrpSpPr/>
          <p:nvPr/>
        </p:nvGrpSpPr>
        <p:grpSpPr>
          <a:xfrm rot="0">
            <a:off x="2948202" y="5953269"/>
            <a:ext cx="12781005" cy="1318288"/>
            <a:chOff x="0" y="0"/>
            <a:chExt cx="17041340" cy="1757717"/>
          </a:xfrm>
        </p:grpSpPr>
        <p:grpSp>
          <p:nvGrpSpPr>
            <p:cNvPr name="Group 28" id="28"/>
            <p:cNvGrpSpPr/>
            <p:nvPr/>
          </p:nvGrpSpPr>
          <p:grpSpPr>
            <a:xfrm rot="0">
              <a:off x="0" y="0"/>
              <a:ext cx="3144183" cy="1757717"/>
              <a:chOff x="0" y="0"/>
              <a:chExt cx="1453927" cy="812800"/>
            </a:xfrm>
          </p:grpSpPr>
          <p:sp>
            <p:nvSpPr>
              <p:cNvPr name="Freeform 29" id="29"/>
              <p:cNvSpPr/>
              <p:nvPr/>
            </p:nvSpPr>
            <p:spPr>
              <a:xfrm flipH="false" flipV="false" rot="0">
                <a:off x="0" y="0"/>
                <a:ext cx="1453927" cy="812800"/>
              </a:xfrm>
              <a:custGeom>
                <a:avLst/>
                <a:gdLst/>
                <a:ahLst/>
                <a:cxnLst/>
                <a:rect r="r" b="b" t="t" l="l"/>
                <a:pathLst>
                  <a:path h="812800" w="1453927">
                    <a:moveTo>
                      <a:pt x="0" y="0"/>
                    </a:moveTo>
                    <a:lnTo>
                      <a:pt x="1453927" y="0"/>
                    </a:lnTo>
                    <a:lnTo>
                      <a:pt x="1453927" y="812800"/>
                    </a:lnTo>
                    <a:lnTo>
                      <a:pt x="0" y="812800"/>
                    </a:lnTo>
                    <a:close/>
                  </a:path>
                </a:pathLst>
              </a:custGeom>
              <a:solidFill>
                <a:srgbClr val="000000"/>
              </a:solidFill>
              <a:ln w="771525" cap="sq">
                <a:solidFill>
                  <a:srgbClr val="071013"/>
                </a:solidFill>
                <a:prstDash val="lgDash"/>
                <a:miter/>
              </a:ln>
            </p:spPr>
          </p:sp>
          <p:sp>
            <p:nvSpPr>
              <p:cNvPr name="TextBox 30" id="30"/>
              <p:cNvSpPr txBox="true"/>
              <p:nvPr/>
            </p:nvSpPr>
            <p:spPr>
              <a:xfrm>
                <a:off x="0" y="-9525"/>
                <a:ext cx="1453927" cy="822325"/>
              </a:xfrm>
              <a:prstGeom prst="rect">
                <a:avLst/>
              </a:prstGeom>
            </p:spPr>
            <p:txBody>
              <a:bodyPr anchor="ctr" rtlCol="false" tIns="50800" lIns="50800" bIns="50800" rIns="50800"/>
              <a:lstStyle/>
              <a:p>
                <a:pPr algn="ctr">
                  <a:lnSpc>
                    <a:spcPts val="2625"/>
                  </a:lnSpc>
                </a:pPr>
              </a:p>
            </p:txBody>
          </p:sp>
        </p:grpSp>
        <p:sp>
          <p:nvSpPr>
            <p:cNvPr name="TextBox 31" id="31"/>
            <p:cNvSpPr txBox="true"/>
            <p:nvPr/>
          </p:nvSpPr>
          <p:spPr>
            <a:xfrm rot="0">
              <a:off x="5201784" y="52089"/>
              <a:ext cx="11839557" cy="1350858"/>
            </a:xfrm>
            <a:prstGeom prst="rect">
              <a:avLst/>
            </a:prstGeom>
          </p:spPr>
          <p:txBody>
            <a:bodyPr anchor="t" rtlCol="false" tIns="0" lIns="0" bIns="0" rIns="0">
              <a:spAutoFit/>
            </a:bodyPr>
            <a:lstStyle/>
            <a:p>
              <a:pPr algn="just">
                <a:lnSpc>
                  <a:spcPts val="1680"/>
                </a:lnSpc>
              </a:pPr>
            </a:p>
            <a:p>
              <a:pPr algn="just">
                <a:lnSpc>
                  <a:spcPts val="6859"/>
                </a:lnSpc>
              </a:pPr>
              <a:r>
                <a:rPr lang="en-US" sz="4899" spc="-97">
                  <a:solidFill>
                    <a:srgbClr val="071013"/>
                  </a:solidFill>
                  <a:latin typeface="Lora"/>
                  <a:ea typeface="Lora"/>
                  <a:cs typeface="Lora"/>
                  <a:sym typeface="Lora"/>
                </a:rPr>
                <a:t>PROCESS</a:t>
              </a:r>
            </a:p>
          </p:txBody>
        </p:sp>
        <p:sp>
          <p:nvSpPr>
            <p:cNvPr name="TextBox 32" id="32"/>
            <p:cNvSpPr txBox="true"/>
            <p:nvPr/>
          </p:nvSpPr>
          <p:spPr>
            <a:xfrm rot="0">
              <a:off x="776812" y="494049"/>
              <a:ext cx="1590559" cy="750570"/>
            </a:xfrm>
            <a:prstGeom prst="rect">
              <a:avLst/>
            </a:prstGeom>
          </p:spPr>
          <p:txBody>
            <a:bodyPr anchor="t" rtlCol="false" tIns="0" lIns="0" bIns="0" rIns="0">
              <a:spAutoFit/>
            </a:bodyPr>
            <a:lstStyle/>
            <a:p>
              <a:pPr algn="ctr" marL="0" indent="0" lvl="0">
                <a:lnSpc>
                  <a:spcPts val="4500"/>
                </a:lnSpc>
              </a:pPr>
              <a:r>
                <a:rPr lang="en-US" b="true" sz="3600" spc="-72">
                  <a:solidFill>
                    <a:srgbClr val="FEFEFE"/>
                  </a:solidFill>
                  <a:latin typeface="Montserrat Bold"/>
                  <a:ea typeface="Montserrat Bold"/>
                  <a:cs typeface="Montserrat Bold"/>
                  <a:sym typeface="Montserrat Bold"/>
                </a:rPr>
                <a:t>4</a:t>
              </a:r>
            </a:p>
          </p:txBody>
        </p:sp>
      </p:grpSp>
      <p:grpSp>
        <p:nvGrpSpPr>
          <p:cNvPr name="Group 33" id="33"/>
          <p:cNvGrpSpPr/>
          <p:nvPr/>
        </p:nvGrpSpPr>
        <p:grpSpPr>
          <a:xfrm rot="0">
            <a:off x="2948202" y="7824006"/>
            <a:ext cx="12781005" cy="1318288"/>
            <a:chOff x="0" y="0"/>
            <a:chExt cx="17041340" cy="1757717"/>
          </a:xfrm>
        </p:grpSpPr>
        <p:grpSp>
          <p:nvGrpSpPr>
            <p:cNvPr name="Group 34" id="34"/>
            <p:cNvGrpSpPr/>
            <p:nvPr/>
          </p:nvGrpSpPr>
          <p:grpSpPr>
            <a:xfrm rot="0">
              <a:off x="0" y="0"/>
              <a:ext cx="3144183" cy="1757717"/>
              <a:chOff x="0" y="0"/>
              <a:chExt cx="1453927" cy="812800"/>
            </a:xfrm>
          </p:grpSpPr>
          <p:sp>
            <p:nvSpPr>
              <p:cNvPr name="Freeform 35" id="35"/>
              <p:cNvSpPr/>
              <p:nvPr/>
            </p:nvSpPr>
            <p:spPr>
              <a:xfrm flipH="false" flipV="false" rot="0">
                <a:off x="0" y="0"/>
                <a:ext cx="1453927" cy="812800"/>
              </a:xfrm>
              <a:custGeom>
                <a:avLst/>
                <a:gdLst/>
                <a:ahLst/>
                <a:cxnLst/>
                <a:rect r="r" b="b" t="t" l="l"/>
                <a:pathLst>
                  <a:path h="812800" w="1453927">
                    <a:moveTo>
                      <a:pt x="0" y="0"/>
                    </a:moveTo>
                    <a:lnTo>
                      <a:pt x="1453927" y="0"/>
                    </a:lnTo>
                    <a:lnTo>
                      <a:pt x="1453927" y="812800"/>
                    </a:lnTo>
                    <a:lnTo>
                      <a:pt x="0" y="812800"/>
                    </a:lnTo>
                    <a:close/>
                  </a:path>
                </a:pathLst>
              </a:custGeom>
              <a:solidFill>
                <a:srgbClr val="000000"/>
              </a:solidFill>
              <a:ln w="771525" cap="sq">
                <a:solidFill>
                  <a:srgbClr val="071013"/>
                </a:solidFill>
                <a:prstDash val="lgDash"/>
                <a:miter/>
              </a:ln>
            </p:spPr>
          </p:sp>
          <p:sp>
            <p:nvSpPr>
              <p:cNvPr name="TextBox 36" id="36"/>
              <p:cNvSpPr txBox="true"/>
              <p:nvPr/>
            </p:nvSpPr>
            <p:spPr>
              <a:xfrm>
                <a:off x="0" y="-9525"/>
                <a:ext cx="1453927" cy="822325"/>
              </a:xfrm>
              <a:prstGeom prst="rect">
                <a:avLst/>
              </a:prstGeom>
            </p:spPr>
            <p:txBody>
              <a:bodyPr anchor="ctr" rtlCol="false" tIns="50800" lIns="50800" bIns="50800" rIns="50800"/>
              <a:lstStyle/>
              <a:p>
                <a:pPr algn="ctr">
                  <a:lnSpc>
                    <a:spcPts val="2625"/>
                  </a:lnSpc>
                </a:pPr>
              </a:p>
            </p:txBody>
          </p:sp>
        </p:grpSp>
        <p:sp>
          <p:nvSpPr>
            <p:cNvPr name="TextBox 37" id="37"/>
            <p:cNvSpPr txBox="true"/>
            <p:nvPr/>
          </p:nvSpPr>
          <p:spPr>
            <a:xfrm rot="0">
              <a:off x="5201784" y="52089"/>
              <a:ext cx="11839557" cy="1350858"/>
            </a:xfrm>
            <a:prstGeom prst="rect">
              <a:avLst/>
            </a:prstGeom>
          </p:spPr>
          <p:txBody>
            <a:bodyPr anchor="t" rtlCol="false" tIns="0" lIns="0" bIns="0" rIns="0">
              <a:spAutoFit/>
            </a:bodyPr>
            <a:lstStyle/>
            <a:p>
              <a:pPr algn="just">
                <a:lnSpc>
                  <a:spcPts val="1680"/>
                </a:lnSpc>
              </a:pPr>
            </a:p>
            <a:p>
              <a:pPr algn="just">
                <a:lnSpc>
                  <a:spcPts val="6859"/>
                </a:lnSpc>
              </a:pPr>
              <a:r>
                <a:rPr lang="en-US" sz="4899" spc="-97">
                  <a:solidFill>
                    <a:srgbClr val="071013"/>
                  </a:solidFill>
                  <a:latin typeface="Lora"/>
                  <a:ea typeface="Lora"/>
                  <a:cs typeface="Lora"/>
                  <a:sym typeface="Lora"/>
                </a:rPr>
                <a:t>PEOPLE</a:t>
              </a:r>
            </a:p>
          </p:txBody>
        </p:sp>
        <p:sp>
          <p:nvSpPr>
            <p:cNvPr name="TextBox 38" id="38"/>
            <p:cNvSpPr txBox="true"/>
            <p:nvPr/>
          </p:nvSpPr>
          <p:spPr>
            <a:xfrm rot="0">
              <a:off x="776812" y="494049"/>
              <a:ext cx="1590559" cy="750570"/>
            </a:xfrm>
            <a:prstGeom prst="rect">
              <a:avLst/>
            </a:prstGeom>
          </p:spPr>
          <p:txBody>
            <a:bodyPr anchor="t" rtlCol="false" tIns="0" lIns="0" bIns="0" rIns="0">
              <a:spAutoFit/>
            </a:bodyPr>
            <a:lstStyle/>
            <a:p>
              <a:pPr algn="ctr" marL="0" indent="0" lvl="0">
                <a:lnSpc>
                  <a:spcPts val="4500"/>
                </a:lnSpc>
              </a:pPr>
              <a:r>
                <a:rPr lang="en-US" b="true" sz="3600" spc="-72">
                  <a:solidFill>
                    <a:srgbClr val="FEFEFE"/>
                  </a:solidFill>
                  <a:latin typeface="Montserrat Bold"/>
                  <a:ea typeface="Montserrat Bold"/>
                  <a:cs typeface="Montserrat Bold"/>
                  <a:sym typeface="Montserrat Bold"/>
                </a:rPr>
                <a:t>5</a:t>
              </a: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071013"/>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5" id="5"/>
          <p:cNvSpPr txBox="true"/>
          <p:nvPr/>
        </p:nvSpPr>
        <p:spPr>
          <a:xfrm rot="-5400000">
            <a:off x="-1604330" y="4700726"/>
            <a:ext cx="5200432" cy="885550"/>
          </a:xfrm>
          <a:prstGeom prst="rect">
            <a:avLst/>
          </a:prstGeom>
        </p:spPr>
        <p:txBody>
          <a:bodyPr anchor="t" rtlCol="false" tIns="0" lIns="0" bIns="0" rIns="0">
            <a:spAutoFit/>
          </a:bodyPr>
          <a:lstStyle/>
          <a:p>
            <a:pPr algn="ctr" marL="0" indent="0" lvl="0">
              <a:lnSpc>
                <a:spcPts val="7044"/>
              </a:lnSpc>
            </a:pPr>
            <a:r>
              <a:rPr lang="en-US" b="true" sz="5635" spc="-112">
                <a:solidFill>
                  <a:srgbClr val="FEFEFE"/>
                </a:solidFill>
                <a:latin typeface="Montserrat Bold"/>
                <a:ea typeface="Montserrat Bold"/>
                <a:cs typeface="Montserrat Bold"/>
                <a:sym typeface="Montserrat Bold"/>
              </a:rPr>
              <a:t>PURPOSE</a:t>
            </a:r>
          </a:p>
        </p:txBody>
      </p:sp>
      <p:sp>
        <p:nvSpPr>
          <p:cNvPr name="TextBox 6" id="6"/>
          <p:cNvSpPr txBox="true"/>
          <p:nvPr/>
        </p:nvSpPr>
        <p:spPr>
          <a:xfrm rot="0">
            <a:off x="2820922" y="-142875"/>
            <a:ext cx="14438378" cy="9603665"/>
          </a:xfrm>
          <a:prstGeom prst="rect">
            <a:avLst/>
          </a:prstGeom>
        </p:spPr>
        <p:txBody>
          <a:bodyPr anchor="t" rtlCol="false" tIns="0" lIns="0" bIns="0" rIns="0">
            <a:spAutoFit/>
          </a:bodyPr>
          <a:lstStyle/>
          <a:p>
            <a:pPr algn="just">
              <a:lnSpc>
                <a:spcPts val="5754"/>
              </a:lnSpc>
            </a:pPr>
          </a:p>
          <a:p>
            <a:pPr algn="just">
              <a:lnSpc>
                <a:spcPts val="5919"/>
              </a:lnSpc>
            </a:pPr>
          </a:p>
          <a:p>
            <a:pPr algn="just" marL="798829" indent="-399415" lvl="1">
              <a:lnSpc>
                <a:spcPts val="6104"/>
              </a:lnSpc>
              <a:buFont typeface="Arial"/>
              <a:buChar char="•"/>
            </a:pPr>
            <a:r>
              <a:rPr lang="en-US" sz="3699" spc="192">
                <a:solidFill>
                  <a:srgbClr val="071013"/>
                </a:solidFill>
                <a:latin typeface="Lora"/>
                <a:ea typeface="Lora"/>
                <a:cs typeface="Lora"/>
                <a:sym typeface="Lora"/>
              </a:rPr>
              <a:t>Data should serve a specific goal or objective.</a:t>
            </a:r>
          </a:p>
          <a:p>
            <a:pPr algn="just" marL="798829" indent="-399415" lvl="1">
              <a:lnSpc>
                <a:spcPts val="6104"/>
              </a:lnSpc>
              <a:buFont typeface="Arial"/>
              <a:buChar char="•"/>
            </a:pPr>
            <a:r>
              <a:rPr lang="en-US" sz="3699" spc="192">
                <a:solidFill>
                  <a:srgbClr val="071013"/>
                </a:solidFill>
                <a:latin typeface="Lora"/>
                <a:ea typeface="Lora"/>
                <a:cs typeface="Lora"/>
                <a:sym typeface="Lora"/>
              </a:rPr>
              <a:t>Clearly define why the data is being collected and analyzed.</a:t>
            </a:r>
          </a:p>
          <a:p>
            <a:pPr algn="just" marL="798829" indent="-399415" lvl="1">
              <a:lnSpc>
                <a:spcPts val="6104"/>
              </a:lnSpc>
              <a:buFont typeface="Arial"/>
              <a:buChar char="•"/>
            </a:pPr>
            <a:r>
              <a:rPr lang="en-US" sz="3699" spc="192">
                <a:solidFill>
                  <a:srgbClr val="071013"/>
                </a:solidFill>
                <a:latin typeface="Lora"/>
                <a:ea typeface="Lora"/>
                <a:cs typeface="Lora"/>
                <a:sym typeface="Lora"/>
              </a:rPr>
              <a:t>Aligns data initiatives with business outcomes.</a:t>
            </a:r>
          </a:p>
          <a:p>
            <a:pPr algn="just" marL="798829" indent="-399415" lvl="1">
              <a:lnSpc>
                <a:spcPts val="6104"/>
              </a:lnSpc>
              <a:buFont typeface="Arial"/>
              <a:buChar char="•"/>
            </a:pPr>
            <a:r>
              <a:rPr lang="en-US" sz="3699" spc="192">
                <a:solidFill>
                  <a:srgbClr val="071013"/>
                </a:solidFill>
                <a:latin typeface="Lora"/>
                <a:ea typeface="Lora"/>
                <a:cs typeface="Lora"/>
                <a:sym typeface="Lora"/>
              </a:rPr>
              <a:t>Examples: improving customer satisfaction, optimizing processes, or reducing costs.</a:t>
            </a:r>
          </a:p>
          <a:p>
            <a:pPr algn="just" marL="798829" indent="-399415" lvl="1">
              <a:lnSpc>
                <a:spcPts val="6104"/>
              </a:lnSpc>
              <a:buFont typeface="Arial"/>
              <a:buChar char="•"/>
            </a:pPr>
            <a:r>
              <a:rPr lang="en-US" sz="3699" spc="192">
                <a:solidFill>
                  <a:srgbClr val="071013"/>
                </a:solidFill>
                <a:latin typeface="Lora"/>
                <a:ea typeface="Lora"/>
                <a:cs typeface="Lora"/>
                <a:sym typeface="Lora"/>
              </a:rPr>
              <a:t>Ensures resources are focused on meaningful activities.</a:t>
            </a:r>
          </a:p>
          <a:p>
            <a:pPr algn="just" marL="798829" indent="-399415" lvl="1">
              <a:lnSpc>
                <a:spcPts val="6104"/>
              </a:lnSpc>
              <a:buFont typeface="Arial"/>
              <a:buChar char="•"/>
            </a:pPr>
            <a:r>
              <a:rPr lang="en-US" sz="3699" spc="192">
                <a:solidFill>
                  <a:srgbClr val="071013"/>
                </a:solidFill>
                <a:latin typeface="Lora"/>
                <a:ea typeface="Lora"/>
                <a:cs typeface="Lora"/>
                <a:sym typeface="Lora"/>
              </a:rPr>
              <a:t>Avoids collecting irrelevant or excessive data.</a:t>
            </a:r>
          </a:p>
          <a:p>
            <a:pPr algn="just" marL="798829" indent="-399415" lvl="1">
              <a:lnSpc>
                <a:spcPts val="6104"/>
              </a:lnSpc>
              <a:buFont typeface="Arial"/>
              <a:buChar char="•"/>
            </a:pPr>
            <a:r>
              <a:rPr lang="en-US" sz="3699" spc="192">
                <a:solidFill>
                  <a:srgbClr val="071013"/>
                </a:solidFill>
                <a:latin typeface="Lora"/>
                <a:ea typeface="Lora"/>
                <a:cs typeface="Lora"/>
                <a:sym typeface="Lora"/>
              </a:rPr>
              <a:t>Drives strategic decision-making through actionable insights.</a:t>
            </a:r>
          </a:p>
          <a:p>
            <a:pPr algn="just">
              <a:lnSpc>
                <a:spcPts val="345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DAGXfQUwNqw</dc:identifier>
  <dcterms:modified xsi:type="dcterms:W3CDTF">2011-08-01T06:04:30Z</dcterms:modified>
  <cp:revision>1</cp:revision>
  <dc:title>Black and White Bold Simple Minimalist Payment Mobile App Presentation</dc:title>
</cp:coreProperties>
</file>